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52"/>
  </p:notesMasterIdLst>
  <p:sldIdLst>
    <p:sldId id="256" r:id="rId2"/>
    <p:sldId id="257" r:id="rId3"/>
    <p:sldId id="258" r:id="rId4"/>
    <p:sldId id="259" r:id="rId5"/>
    <p:sldId id="289" r:id="rId6"/>
    <p:sldId id="294" r:id="rId7"/>
    <p:sldId id="290" r:id="rId8"/>
    <p:sldId id="260" r:id="rId9"/>
    <p:sldId id="261" r:id="rId10"/>
    <p:sldId id="262" r:id="rId11"/>
    <p:sldId id="263" r:id="rId12"/>
    <p:sldId id="266" r:id="rId13"/>
    <p:sldId id="267" r:id="rId14"/>
    <p:sldId id="268" r:id="rId15"/>
    <p:sldId id="269" r:id="rId16"/>
    <p:sldId id="270" r:id="rId17"/>
    <p:sldId id="301" r:id="rId18"/>
    <p:sldId id="271" r:id="rId19"/>
    <p:sldId id="272" r:id="rId20"/>
    <p:sldId id="273" r:id="rId21"/>
    <p:sldId id="274" r:id="rId22"/>
    <p:sldId id="275" r:id="rId23"/>
    <p:sldId id="277" r:id="rId24"/>
    <p:sldId id="276" r:id="rId25"/>
    <p:sldId id="278" r:id="rId26"/>
    <p:sldId id="279" r:id="rId27"/>
    <p:sldId id="280" r:id="rId28"/>
    <p:sldId id="281" r:id="rId29"/>
    <p:sldId id="282" r:id="rId30"/>
    <p:sldId id="283" r:id="rId31"/>
    <p:sldId id="284" r:id="rId32"/>
    <p:sldId id="285" r:id="rId33"/>
    <p:sldId id="286" r:id="rId34"/>
    <p:sldId id="287" r:id="rId35"/>
    <p:sldId id="288" r:id="rId36"/>
    <p:sldId id="296" r:id="rId37"/>
    <p:sldId id="291" r:id="rId38"/>
    <p:sldId id="297" r:id="rId39"/>
    <p:sldId id="293" r:id="rId40"/>
    <p:sldId id="299" r:id="rId41"/>
    <p:sldId id="302" r:id="rId42"/>
    <p:sldId id="300" r:id="rId43"/>
    <p:sldId id="298" r:id="rId44"/>
    <p:sldId id="292" r:id="rId45"/>
    <p:sldId id="303" r:id="rId46"/>
    <p:sldId id="304" r:id="rId47"/>
    <p:sldId id="305" r:id="rId48"/>
    <p:sldId id="306" r:id="rId49"/>
    <p:sldId id="307" r:id="rId50"/>
    <p:sldId id="308" r:id="rId5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8D84F5-6C7C-40EF-AC6E-97902782421C}"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it-IT"/>
        </a:p>
      </dgm:t>
    </dgm:pt>
    <dgm:pt modelId="{7CD644C9-4AEE-4ACC-A493-64A9818DF026}">
      <dgm:prSet phldrT="[Testo]"/>
      <dgm:spPr/>
      <dgm:t>
        <a:bodyPr/>
        <a:lstStyle/>
        <a:p>
          <a:r>
            <a:rPr lang="it-IT" dirty="0" smtClean="0"/>
            <a:t>1</a:t>
          </a:r>
          <a:endParaRPr lang="it-IT" dirty="0"/>
        </a:p>
      </dgm:t>
    </dgm:pt>
    <dgm:pt modelId="{4F7F71D5-81EF-4566-B257-9CFE6377561C}" type="parTrans" cxnId="{332CC30D-A9BF-4738-95E6-4C28CFDAAF6B}">
      <dgm:prSet/>
      <dgm:spPr/>
      <dgm:t>
        <a:bodyPr/>
        <a:lstStyle/>
        <a:p>
          <a:endParaRPr lang="it-IT"/>
        </a:p>
      </dgm:t>
    </dgm:pt>
    <dgm:pt modelId="{78FC8702-24B1-4B76-9550-DF44E87B2E88}" type="sibTrans" cxnId="{332CC30D-A9BF-4738-95E6-4C28CFDAAF6B}">
      <dgm:prSet/>
      <dgm:spPr/>
      <dgm:t>
        <a:bodyPr/>
        <a:lstStyle/>
        <a:p>
          <a:endParaRPr lang="it-IT"/>
        </a:p>
      </dgm:t>
    </dgm:pt>
    <dgm:pt modelId="{C774129E-B801-48B9-9D73-560E3D788B42}">
      <dgm:prSet phldrT="[Testo]"/>
      <dgm:spPr/>
      <dgm:t>
        <a:bodyPr/>
        <a:lstStyle/>
        <a:p>
          <a:r>
            <a:rPr lang="it-IT" dirty="0" smtClean="0"/>
            <a:t>DANNI SULLA TERRA</a:t>
          </a:r>
          <a:endParaRPr lang="it-IT" dirty="0"/>
        </a:p>
      </dgm:t>
    </dgm:pt>
    <dgm:pt modelId="{2C5E2C60-718F-4F3A-85FF-6C9F97D327BE}" type="parTrans" cxnId="{404E2CA0-8005-4F7D-A641-D9D1F150EA3F}">
      <dgm:prSet/>
      <dgm:spPr/>
      <dgm:t>
        <a:bodyPr/>
        <a:lstStyle/>
        <a:p>
          <a:endParaRPr lang="it-IT"/>
        </a:p>
      </dgm:t>
    </dgm:pt>
    <dgm:pt modelId="{50FD5633-A8F8-4B9F-BFBC-75E5386CCE2D}" type="sibTrans" cxnId="{404E2CA0-8005-4F7D-A641-D9D1F150EA3F}">
      <dgm:prSet/>
      <dgm:spPr/>
      <dgm:t>
        <a:bodyPr/>
        <a:lstStyle/>
        <a:p>
          <a:endParaRPr lang="it-IT"/>
        </a:p>
      </dgm:t>
    </dgm:pt>
    <dgm:pt modelId="{37BFB926-8A1C-4BCA-AEA9-61697CC4536A}">
      <dgm:prSet phldrT="[Testo]"/>
      <dgm:spPr/>
      <dgm:t>
        <a:bodyPr/>
        <a:lstStyle/>
        <a:p>
          <a:r>
            <a:rPr lang="it-IT" dirty="0" smtClean="0"/>
            <a:t>(variazioni climatiche)</a:t>
          </a:r>
          <a:endParaRPr lang="it-IT" dirty="0"/>
        </a:p>
      </dgm:t>
    </dgm:pt>
    <dgm:pt modelId="{FE304AA9-DB79-4E4C-9210-8E934F15111D}" type="parTrans" cxnId="{98DF475F-5BFA-46A7-B637-CCEC5C6BB77B}">
      <dgm:prSet/>
      <dgm:spPr/>
      <dgm:t>
        <a:bodyPr/>
        <a:lstStyle/>
        <a:p>
          <a:endParaRPr lang="it-IT"/>
        </a:p>
      </dgm:t>
    </dgm:pt>
    <dgm:pt modelId="{FB1B4FF5-F051-4D11-888B-115784A97B7F}" type="sibTrans" cxnId="{98DF475F-5BFA-46A7-B637-CCEC5C6BB77B}">
      <dgm:prSet/>
      <dgm:spPr/>
      <dgm:t>
        <a:bodyPr/>
        <a:lstStyle/>
        <a:p>
          <a:endParaRPr lang="it-IT"/>
        </a:p>
      </dgm:t>
    </dgm:pt>
    <dgm:pt modelId="{DE1A6C6F-FA1D-4498-9D73-D4B67E0175CA}">
      <dgm:prSet phldrT="[Testo]"/>
      <dgm:spPr/>
      <dgm:t>
        <a:bodyPr/>
        <a:lstStyle/>
        <a:p>
          <a:r>
            <a:rPr lang="it-IT" dirty="0" smtClean="0"/>
            <a:t>2</a:t>
          </a:r>
          <a:endParaRPr lang="it-IT" dirty="0"/>
        </a:p>
      </dgm:t>
    </dgm:pt>
    <dgm:pt modelId="{97C1BF57-9F14-454A-A370-BD4811A144A0}" type="parTrans" cxnId="{9128010C-28A9-486B-AD31-EB6206EFD6F2}">
      <dgm:prSet/>
      <dgm:spPr/>
      <dgm:t>
        <a:bodyPr/>
        <a:lstStyle/>
        <a:p>
          <a:endParaRPr lang="it-IT"/>
        </a:p>
      </dgm:t>
    </dgm:pt>
    <dgm:pt modelId="{A091AA98-013C-48D1-8DB1-C632050CAE4F}" type="sibTrans" cxnId="{9128010C-28A9-486B-AD31-EB6206EFD6F2}">
      <dgm:prSet/>
      <dgm:spPr/>
      <dgm:t>
        <a:bodyPr/>
        <a:lstStyle/>
        <a:p>
          <a:endParaRPr lang="it-IT"/>
        </a:p>
      </dgm:t>
    </dgm:pt>
    <dgm:pt modelId="{4675C470-C94C-431B-AB5A-3B641FC7912E}">
      <dgm:prSet phldrT="[Testo]"/>
      <dgm:spPr/>
      <dgm:t>
        <a:bodyPr/>
        <a:lstStyle/>
        <a:p>
          <a:r>
            <a:rPr lang="it-IT" dirty="0" smtClean="0"/>
            <a:t>ZEUS LO COLPISCE CON UNA SAETTA</a:t>
          </a:r>
          <a:endParaRPr lang="it-IT" dirty="0"/>
        </a:p>
      </dgm:t>
    </dgm:pt>
    <dgm:pt modelId="{6A32A9BC-40FA-4D4F-8386-F90D5C31508E}" type="parTrans" cxnId="{C9A7B351-E686-4645-91B3-B920DAA54FFE}">
      <dgm:prSet/>
      <dgm:spPr/>
      <dgm:t>
        <a:bodyPr/>
        <a:lstStyle/>
        <a:p>
          <a:endParaRPr lang="it-IT"/>
        </a:p>
      </dgm:t>
    </dgm:pt>
    <dgm:pt modelId="{80C98366-40E8-4BF5-A6D9-714ADF442F43}" type="sibTrans" cxnId="{C9A7B351-E686-4645-91B3-B920DAA54FFE}">
      <dgm:prSet/>
      <dgm:spPr/>
      <dgm:t>
        <a:bodyPr/>
        <a:lstStyle/>
        <a:p>
          <a:endParaRPr lang="it-IT"/>
        </a:p>
      </dgm:t>
    </dgm:pt>
    <dgm:pt modelId="{38396F60-E718-4F05-84AF-FF7DCD0DA374}">
      <dgm:prSet phldrT="[Testo]"/>
      <dgm:spPr/>
      <dgm:t>
        <a:bodyPr/>
        <a:lstStyle/>
        <a:p>
          <a:r>
            <a:rPr lang="it-IT" dirty="0" smtClean="0"/>
            <a:t>(rimedio)</a:t>
          </a:r>
          <a:endParaRPr lang="it-IT" dirty="0"/>
        </a:p>
      </dgm:t>
    </dgm:pt>
    <dgm:pt modelId="{B3EE548F-9B6A-40DA-A58F-A3A81ECE046D}" type="parTrans" cxnId="{F857702A-04AD-4CA5-A420-664ADF00D182}">
      <dgm:prSet/>
      <dgm:spPr/>
      <dgm:t>
        <a:bodyPr/>
        <a:lstStyle/>
        <a:p>
          <a:endParaRPr lang="it-IT"/>
        </a:p>
      </dgm:t>
    </dgm:pt>
    <dgm:pt modelId="{9E8C6DBB-91E7-4227-A012-8AF9EF660E4D}" type="sibTrans" cxnId="{F857702A-04AD-4CA5-A420-664ADF00D182}">
      <dgm:prSet/>
      <dgm:spPr/>
      <dgm:t>
        <a:bodyPr/>
        <a:lstStyle/>
        <a:p>
          <a:endParaRPr lang="it-IT"/>
        </a:p>
      </dgm:t>
    </dgm:pt>
    <dgm:pt modelId="{C85983AC-AE4F-4408-A5B6-923DD37A4034}">
      <dgm:prSet phldrT="[Testo]"/>
      <dgm:spPr/>
      <dgm:t>
        <a:bodyPr/>
        <a:lstStyle/>
        <a:p>
          <a:r>
            <a:rPr lang="it-IT" dirty="0" smtClean="0"/>
            <a:t>3</a:t>
          </a:r>
          <a:endParaRPr lang="it-IT" dirty="0"/>
        </a:p>
      </dgm:t>
    </dgm:pt>
    <dgm:pt modelId="{FC9B4402-5661-4988-B0F5-65F54BDCBD1C}" type="parTrans" cxnId="{67E2CA4D-C466-4FEF-9A61-0548BD9643EC}">
      <dgm:prSet/>
      <dgm:spPr/>
      <dgm:t>
        <a:bodyPr/>
        <a:lstStyle/>
        <a:p>
          <a:endParaRPr lang="it-IT"/>
        </a:p>
      </dgm:t>
    </dgm:pt>
    <dgm:pt modelId="{FA6747DA-D46A-464C-B63E-C1FD918359EB}" type="sibTrans" cxnId="{67E2CA4D-C466-4FEF-9A61-0548BD9643EC}">
      <dgm:prSet/>
      <dgm:spPr/>
      <dgm:t>
        <a:bodyPr/>
        <a:lstStyle/>
        <a:p>
          <a:endParaRPr lang="it-IT"/>
        </a:p>
      </dgm:t>
    </dgm:pt>
    <dgm:pt modelId="{D6604D4B-0D01-4309-97BA-502D8C871EA5}">
      <dgm:prSet phldrT="[Testo]"/>
      <dgm:spPr/>
      <dgm:t>
        <a:bodyPr/>
        <a:lstStyle/>
        <a:p>
          <a:r>
            <a:rPr lang="it-IT" dirty="0" smtClean="0"/>
            <a:t>FETONTE MUORE E LE SORELLE VENGONO TRASFORMATE</a:t>
          </a:r>
          <a:endParaRPr lang="it-IT" dirty="0"/>
        </a:p>
      </dgm:t>
    </dgm:pt>
    <dgm:pt modelId="{43899F2A-801E-49B0-8750-FBAABF9AD906}" type="parTrans" cxnId="{43F7249B-E3DB-4FC8-84E6-B625E5832734}">
      <dgm:prSet/>
      <dgm:spPr/>
      <dgm:t>
        <a:bodyPr/>
        <a:lstStyle/>
        <a:p>
          <a:endParaRPr lang="it-IT"/>
        </a:p>
      </dgm:t>
    </dgm:pt>
    <dgm:pt modelId="{C937872A-7706-4F4F-844A-FA80C64B76A9}" type="sibTrans" cxnId="{43F7249B-E3DB-4FC8-84E6-B625E5832734}">
      <dgm:prSet/>
      <dgm:spPr/>
      <dgm:t>
        <a:bodyPr/>
        <a:lstStyle/>
        <a:p>
          <a:endParaRPr lang="it-IT"/>
        </a:p>
      </dgm:t>
    </dgm:pt>
    <dgm:pt modelId="{EEAADAE9-407D-4014-85B9-1F5BEEA3F8C3}">
      <dgm:prSet phldrT="[Testo]"/>
      <dgm:spPr/>
      <dgm:t>
        <a:bodyPr/>
        <a:lstStyle/>
        <a:p>
          <a:r>
            <a:rPr lang="it-IT" dirty="0" smtClean="0"/>
            <a:t>(conseguenza)</a:t>
          </a:r>
          <a:endParaRPr lang="it-IT" dirty="0"/>
        </a:p>
      </dgm:t>
    </dgm:pt>
    <dgm:pt modelId="{0B536322-A3B5-4FEF-996B-F25EFE81441D}" type="parTrans" cxnId="{49724EE2-B393-4E7F-9D57-620263A3E781}">
      <dgm:prSet/>
      <dgm:spPr/>
      <dgm:t>
        <a:bodyPr/>
        <a:lstStyle/>
        <a:p>
          <a:endParaRPr lang="it-IT"/>
        </a:p>
      </dgm:t>
    </dgm:pt>
    <dgm:pt modelId="{FB970246-4FDA-43AF-A769-AB6E70C07374}" type="sibTrans" cxnId="{49724EE2-B393-4E7F-9D57-620263A3E781}">
      <dgm:prSet/>
      <dgm:spPr/>
      <dgm:t>
        <a:bodyPr/>
        <a:lstStyle/>
        <a:p>
          <a:endParaRPr lang="it-IT"/>
        </a:p>
      </dgm:t>
    </dgm:pt>
    <dgm:pt modelId="{54E05227-D957-41FB-A4C9-A4C57422EC8C}" type="pres">
      <dgm:prSet presAssocID="{B18D84F5-6C7C-40EF-AC6E-97902782421C}" presName="linearFlow" presStyleCnt="0">
        <dgm:presLayoutVars>
          <dgm:dir/>
          <dgm:animLvl val="lvl"/>
          <dgm:resizeHandles val="exact"/>
        </dgm:presLayoutVars>
      </dgm:prSet>
      <dgm:spPr/>
      <dgm:t>
        <a:bodyPr/>
        <a:lstStyle/>
        <a:p>
          <a:endParaRPr lang="it-IT"/>
        </a:p>
      </dgm:t>
    </dgm:pt>
    <dgm:pt modelId="{7EE1717D-3D79-4FA9-BAF0-47A73B81F95B}" type="pres">
      <dgm:prSet presAssocID="{7CD644C9-4AEE-4ACC-A493-64A9818DF026}" presName="composite" presStyleCnt="0"/>
      <dgm:spPr/>
    </dgm:pt>
    <dgm:pt modelId="{E273BEDC-1A08-4048-AB0E-B24AF7C2F34B}" type="pres">
      <dgm:prSet presAssocID="{7CD644C9-4AEE-4ACC-A493-64A9818DF026}" presName="parentText" presStyleLbl="alignNode1" presStyleIdx="0" presStyleCnt="3">
        <dgm:presLayoutVars>
          <dgm:chMax val="1"/>
          <dgm:bulletEnabled val="1"/>
        </dgm:presLayoutVars>
      </dgm:prSet>
      <dgm:spPr/>
      <dgm:t>
        <a:bodyPr/>
        <a:lstStyle/>
        <a:p>
          <a:endParaRPr lang="it-IT"/>
        </a:p>
      </dgm:t>
    </dgm:pt>
    <dgm:pt modelId="{AB558758-CC36-4803-A939-EBF3011FCD70}" type="pres">
      <dgm:prSet presAssocID="{7CD644C9-4AEE-4ACC-A493-64A9818DF026}" presName="descendantText" presStyleLbl="alignAcc1" presStyleIdx="0" presStyleCnt="3" custLinFactNeighborX="-143" custLinFactNeighborY="8976">
        <dgm:presLayoutVars>
          <dgm:bulletEnabled val="1"/>
        </dgm:presLayoutVars>
      </dgm:prSet>
      <dgm:spPr/>
      <dgm:t>
        <a:bodyPr/>
        <a:lstStyle/>
        <a:p>
          <a:endParaRPr lang="it-IT"/>
        </a:p>
      </dgm:t>
    </dgm:pt>
    <dgm:pt modelId="{F276F6FB-6AE2-437D-9D19-0993615AEE1F}" type="pres">
      <dgm:prSet presAssocID="{78FC8702-24B1-4B76-9550-DF44E87B2E88}" presName="sp" presStyleCnt="0"/>
      <dgm:spPr/>
    </dgm:pt>
    <dgm:pt modelId="{E362B468-304F-4435-802F-1704E8870669}" type="pres">
      <dgm:prSet presAssocID="{DE1A6C6F-FA1D-4498-9D73-D4B67E0175CA}" presName="composite" presStyleCnt="0"/>
      <dgm:spPr/>
    </dgm:pt>
    <dgm:pt modelId="{ECEC1EF1-5DE8-4132-B8B6-F53F6843AFAC}" type="pres">
      <dgm:prSet presAssocID="{DE1A6C6F-FA1D-4498-9D73-D4B67E0175CA}" presName="parentText" presStyleLbl="alignNode1" presStyleIdx="1" presStyleCnt="3">
        <dgm:presLayoutVars>
          <dgm:chMax val="1"/>
          <dgm:bulletEnabled val="1"/>
        </dgm:presLayoutVars>
      </dgm:prSet>
      <dgm:spPr/>
      <dgm:t>
        <a:bodyPr/>
        <a:lstStyle/>
        <a:p>
          <a:endParaRPr lang="it-IT"/>
        </a:p>
      </dgm:t>
    </dgm:pt>
    <dgm:pt modelId="{FFBA7910-3D57-4755-A098-C4D5E9408004}" type="pres">
      <dgm:prSet presAssocID="{DE1A6C6F-FA1D-4498-9D73-D4B67E0175CA}" presName="descendantText" presStyleLbl="alignAcc1" presStyleIdx="1" presStyleCnt="3">
        <dgm:presLayoutVars>
          <dgm:bulletEnabled val="1"/>
        </dgm:presLayoutVars>
      </dgm:prSet>
      <dgm:spPr/>
      <dgm:t>
        <a:bodyPr/>
        <a:lstStyle/>
        <a:p>
          <a:endParaRPr lang="it-IT"/>
        </a:p>
      </dgm:t>
    </dgm:pt>
    <dgm:pt modelId="{500E6914-A7CB-4C62-AD6D-56B7552BD167}" type="pres">
      <dgm:prSet presAssocID="{A091AA98-013C-48D1-8DB1-C632050CAE4F}" presName="sp" presStyleCnt="0"/>
      <dgm:spPr/>
    </dgm:pt>
    <dgm:pt modelId="{AF620621-2B2A-44B1-9895-798EBDC57CA7}" type="pres">
      <dgm:prSet presAssocID="{C85983AC-AE4F-4408-A5B6-923DD37A4034}" presName="composite" presStyleCnt="0"/>
      <dgm:spPr/>
    </dgm:pt>
    <dgm:pt modelId="{AC6777A0-949C-41A3-B960-BF75F072F2EE}" type="pres">
      <dgm:prSet presAssocID="{C85983AC-AE4F-4408-A5B6-923DD37A4034}" presName="parentText" presStyleLbl="alignNode1" presStyleIdx="2" presStyleCnt="3">
        <dgm:presLayoutVars>
          <dgm:chMax val="1"/>
          <dgm:bulletEnabled val="1"/>
        </dgm:presLayoutVars>
      </dgm:prSet>
      <dgm:spPr/>
      <dgm:t>
        <a:bodyPr/>
        <a:lstStyle/>
        <a:p>
          <a:endParaRPr lang="it-IT"/>
        </a:p>
      </dgm:t>
    </dgm:pt>
    <dgm:pt modelId="{9C30F2D9-482C-4051-9714-559AD68766E1}" type="pres">
      <dgm:prSet presAssocID="{C85983AC-AE4F-4408-A5B6-923DD37A4034}" presName="descendantText" presStyleLbl="alignAcc1" presStyleIdx="2" presStyleCnt="3">
        <dgm:presLayoutVars>
          <dgm:bulletEnabled val="1"/>
        </dgm:presLayoutVars>
      </dgm:prSet>
      <dgm:spPr/>
      <dgm:t>
        <a:bodyPr/>
        <a:lstStyle/>
        <a:p>
          <a:endParaRPr lang="it-IT"/>
        </a:p>
      </dgm:t>
    </dgm:pt>
  </dgm:ptLst>
  <dgm:cxnLst>
    <dgm:cxn modelId="{49724EE2-B393-4E7F-9D57-620263A3E781}" srcId="{C85983AC-AE4F-4408-A5B6-923DD37A4034}" destId="{EEAADAE9-407D-4014-85B9-1F5BEEA3F8C3}" srcOrd="1" destOrd="0" parTransId="{0B536322-A3B5-4FEF-996B-F25EFE81441D}" sibTransId="{FB970246-4FDA-43AF-A769-AB6E70C07374}"/>
    <dgm:cxn modelId="{332CC30D-A9BF-4738-95E6-4C28CFDAAF6B}" srcId="{B18D84F5-6C7C-40EF-AC6E-97902782421C}" destId="{7CD644C9-4AEE-4ACC-A493-64A9818DF026}" srcOrd="0" destOrd="0" parTransId="{4F7F71D5-81EF-4566-B257-9CFE6377561C}" sibTransId="{78FC8702-24B1-4B76-9550-DF44E87B2E88}"/>
    <dgm:cxn modelId="{A3C827FE-EC2B-4205-A795-6AD3ED07DCCD}" type="presOf" srcId="{37BFB926-8A1C-4BCA-AEA9-61697CC4536A}" destId="{AB558758-CC36-4803-A939-EBF3011FCD70}" srcOrd="0" destOrd="1" presId="urn:microsoft.com/office/officeart/2005/8/layout/chevron2"/>
    <dgm:cxn modelId="{270BE3EA-568E-46E4-B533-E44950BA99F7}" type="presOf" srcId="{C774129E-B801-48B9-9D73-560E3D788B42}" destId="{AB558758-CC36-4803-A939-EBF3011FCD70}" srcOrd="0" destOrd="0" presId="urn:microsoft.com/office/officeart/2005/8/layout/chevron2"/>
    <dgm:cxn modelId="{43F7249B-E3DB-4FC8-84E6-B625E5832734}" srcId="{C85983AC-AE4F-4408-A5B6-923DD37A4034}" destId="{D6604D4B-0D01-4309-97BA-502D8C871EA5}" srcOrd="0" destOrd="0" parTransId="{43899F2A-801E-49B0-8750-FBAABF9AD906}" sibTransId="{C937872A-7706-4F4F-844A-FA80C64B76A9}"/>
    <dgm:cxn modelId="{1EB950C4-577B-4CAC-8BC4-B18FCCF6F862}" type="presOf" srcId="{4675C470-C94C-431B-AB5A-3B641FC7912E}" destId="{FFBA7910-3D57-4755-A098-C4D5E9408004}" srcOrd="0" destOrd="0" presId="urn:microsoft.com/office/officeart/2005/8/layout/chevron2"/>
    <dgm:cxn modelId="{E9DBD48E-6BEB-4B08-B994-D38142D7EA94}" type="presOf" srcId="{B18D84F5-6C7C-40EF-AC6E-97902782421C}" destId="{54E05227-D957-41FB-A4C9-A4C57422EC8C}" srcOrd="0" destOrd="0" presId="urn:microsoft.com/office/officeart/2005/8/layout/chevron2"/>
    <dgm:cxn modelId="{AFB1E9B7-0E6E-4181-A4BB-CD14771C1816}" type="presOf" srcId="{38396F60-E718-4F05-84AF-FF7DCD0DA374}" destId="{FFBA7910-3D57-4755-A098-C4D5E9408004}" srcOrd="0" destOrd="1" presId="urn:microsoft.com/office/officeart/2005/8/layout/chevron2"/>
    <dgm:cxn modelId="{D49C04FB-2372-43CE-B529-372287F84B13}" type="presOf" srcId="{7CD644C9-4AEE-4ACC-A493-64A9818DF026}" destId="{E273BEDC-1A08-4048-AB0E-B24AF7C2F34B}" srcOrd="0" destOrd="0" presId="urn:microsoft.com/office/officeart/2005/8/layout/chevron2"/>
    <dgm:cxn modelId="{FA5581A3-80EA-43BE-AEDD-0B822AF7797F}" type="presOf" srcId="{EEAADAE9-407D-4014-85B9-1F5BEEA3F8C3}" destId="{9C30F2D9-482C-4051-9714-559AD68766E1}" srcOrd="0" destOrd="1" presId="urn:microsoft.com/office/officeart/2005/8/layout/chevron2"/>
    <dgm:cxn modelId="{F857702A-04AD-4CA5-A420-664ADF00D182}" srcId="{DE1A6C6F-FA1D-4498-9D73-D4B67E0175CA}" destId="{38396F60-E718-4F05-84AF-FF7DCD0DA374}" srcOrd="1" destOrd="0" parTransId="{B3EE548F-9B6A-40DA-A58F-A3A81ECE046D}" sibTransId="{9E8C6DBB-91E7-4227-A012-8AF9EF660E4D}"/>
    <dgm:cxn modelId="{C9A7B351-E686-4645-91B3-B920DAA54FFE}" srcId="{DE1A6C6F-FA1D-4498-9D73-D4B67E0175CA}" destId="{4675C470-C94C-431B-AB5A-3B641FC7912E}" srcOrd="0" destOrd="0" parTransId="{6A32A9BC-40FA-4D4F-8386-F90D5C31508E}" sibTransId="{80C98366-40E8-4BF5-A6D9-714ADF442F43}"/>
    <dgm:cxn modelId="{6D4675BD-354A-4F60-B965-04F4AB966C59}" type="presOf" srcId="{D6604D4B-0D01-4309-97BA-502D8C871EA5}" destId="{9C30F2D9-482C-4051-9714-559AD68766E1}" srcOrd="0" destOrd="0" presId="urn:microsoft.com/office/officeart/2005/8/layout/chevron2"/>
    <dgm:cxn modelId="{7721309E-04FD-4694-89C1-1DA0279A2B57}" type="presOf" srcId="{DE1A6C6F-FA1D-4498-9D73-D4B67E0175CA}" destId="{ECEC1EF1-5DE8-4132-B8B6-F53F6843AFAC}" srcOrd="0" destOrd="0" presId="urn:microsoft.com/office/officeart/2005/8/layout/chevron2"/>
    <dgm:cxn modelId="{67E2CA4D-C466-4FEF-9A61-0548BD9643EC}" srcId="{B18D84F5-6C7C-40EF-AC6E-97902782421C}" destId="{C85983AC-AE4F-4408-A5B6-923DD37A4034}" srcOrd="2" destOrd="0" parTransId="{FC9B4402-5661-4988-B0F5-65F54BDCBD1C}" sibTransId="{FA6747DA-D46A-464C-B63E-C1FD918359EB}"/>
    <dgm:cxn modelId="{9128010C-28A9-486B-AD31-EB6206EFD6F2}" srcId="{B18D84F5-6C7C-40EF-AC6E-97902782421C}" destId="{DE1A6C6F-FA1D-4498-9D73-D4B67E0175CA}" srcOrd="1" destOrd="0" parTransId="{97C1BF57-9F14-454A-A370-BD4811A144A0}" sibTransId="{A091AA98-013C-48D1-8DB1-C632050CAE4F}"/>
    <dgm:cxn modelId="{062D4149-D828-4EF1-9B87-F7570BE25705}" type="presOf" srcId="{C85983AC-AE4F-4408-A5B6-923DD37A4034}" destId="{AC6777A0-949C-41A3-B960-BF75F072F2EE}" srcOrd="0" destOrd="0" presId="urn:microsoft.com/office/officeart/2005/8/layout/chevron2"/>
    <dgm:cxn modelId="{98DF475F-5BFA-46A7-B637-CCEC5C6BB77B}" srcId="{7CD644C9-4AEE-4ACC-A493-64A9818DF026}" destId="{37BFB926-8A1C-4BCA-AEA9-61697CC4536A}" srcOrd="1" destOrd="0" parTransId="{FE304AA9-DB79-4E4C-9210-8E934F15111D}" sibTransId="{FB1B4FF5-F051-4D11-888B-115784A97B7F}"/>
    <dgm:cxn modelId="{404E2CA0-8005-4F7D-A641-D9D1F150EA3F}" srcId="{7CD644C9-4AEE-4ACC-A493-64A9818DF026}" destId="{C774129E-B801-48B9-9D73-560E3D788B42}" srcOrd="0" destOrd="0" parTransId="{2C5E2C60-718F-4F3A-85FF-6C9F97D327BE}" sibTransId="{50FD5633-A8F8-4B9F-BFBC-75E5386CCE2D}"/>
    <dgm:cxn modelId="{59E40AB9-33B6-46CF-B37F-8C0F2730DF69}" type="presParOf" srcId="{54E05227-D957-41FB-A4C9-A4C57422EC8C}" destId="{7EE1717D-3D79-4FA9-BAF0-47A73B81F95B}" srcOrd="0" destOrd="0" presId="urn:microsoft.com/office/officeart/2005/8/layout/chevron2"/>
    <dgm:cxn modelId="{DCC5C741-227E-4FA8-B167-742C7C8E3B94}" type="presParOf" srcId="{7EE1717D-3D79-4FA9-BAF0-47A73B81F95B}" destId="{E273BEDC-1A08-4048-AB0E-B24AF7C2F34B}" srcOrd="0" destOrd="0" presId="urn:microsoft.com/office/officeart/2005/8/layout/chevron2"/>
    <dgm:cxn modelId="{2CEFC41C-8181-469E-8153-32A48D8D2E95}" type="presParOf" srcId="{7EE1717D-3D79-4FA9-BAF0-47A73B81F95B}" destId="{AB558758-CC36-4803-A939-EBF3011FCD70}" srcOrd="1" destOrd="0" presId="urn:microsoft.com/office/officeart/2005/8/layout/chevron2"/>
    <dgm:cxn modelId="{4B9D30BF-53EE-46F4-B50B-9210D4139F6C}" type="presParOf" srcId="{54E05227-D957-41FB-A4C9-A4C57422EC8C}" destId="{F276F6FB-6AE2-437D-9D19-0993615AEE1F}" srcOrd="1" destOrd="0" presId="urn:microsoft.com/office/officeart/2005/8/layout/chevron2"/>
    <dgm:cxn modelId="{5CC99B6D-1999-42BD-A750-DA07D394CF2E}" type="presParOf" srcId="{54E05227-D957-41FB-A4C9-A4C57422EC8C}" destId="{E362B468-304F-4435-802F-1704E8870669}" srcOrd="2" destOrd="0" presId="urn:microsoft.com/office/officeart/2005/8/layout/chevron2"/>
    <dgm:cxn modelId="{8908C552-3573-4FB3-B91D-6FA7A98AE5E1}" type="presParOf" srcId="{E362B468-304F-4435-802F-1704E8870669}" destId="{ECEC1EF1-5DE8-4132-B8B6-F53F6843AFAC}" srcOrd="0" destOrd="0" presId="urn:microsoft.com/office/officeart/2005/8/layout/chevron2"/>
    <dgm:cxn modelId="{FE076791-170D-4962-837F-65C056E8EBB6}" type="presParOf" srcId="{E362B468-304F-4435-802F-1704E8870669}" destId="{FFBA7910-3D57-4755-A098-C4D5E9408004}" srcOrd="1" destOrd="0" presId="urn:microsoft.com/office/officeart/2005/8/layout/chevron2"/>
    <dgm:cxn modelId="{20A65B7D-308A-44C1-8A9D-2672559A0D2C}" type="presParOf" srcId="{54E05227-D957-41FB-A4C9-A4C57422EC8C}" destId="{500E6914-A7CB-4C62-AD6D-56B7552BD167}" srcOrd="3" destOrd="0" presId="urn:microsoft.com/office/officeart/2005/8/layout/chevron2"/>
    <dgm:cxn modelId="{7D52B619-A9E3-449B-A5CC-D3155E57DC39}" type="presParOf" srcId="{54E05227-D957-41FB-A4C9-A4C57422EC8C}" destId="{AF620621-2B2A-44B1-9895-798EBDC57CA7}" srcOrd="4" destOrd="0" presId="urn:microsoft.com/office/officeart/2005/8/layout/chevron2"/>
    <dgm:cxn modelId="{1BEDE449-3B22-40A9-A49F-9094A6D14FC5}" type="presParOf" srcId="{AF620621-2B2A-44B1-9895-798EBDC57CA7}" destId="{AC6777A0-949C-41A3-B960-BF75F072F2EE}" srcOrd="0" destOrd="0" presId="urn:microsoft.com/office/officeart/2005/8/layout/chevron2"/>
    <dgm:cxn modelId="{21608D36-C976-4CAB-B10A-2C5F4E11B745}" type="presParOf" srcId="{AF620621-2B2A-44B1-9895-798EBDC57CA7}" destId="{9C30F2D9-482C-4051-9714-559AD68766E1}"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273BEDC-1A08-4048-AB0E-B24AF7C2F34B}">
      <dsp:nvSpPr>
        <dsp:cNvPr id="0" name=""/>
        <dsp:cNvSpPr/>
      </dsp:nvSpPr>
      <dsp:spPr>
        <a:xfrm rot="5400000">
          <a:off x="-222646" y="223826"/>
          <a:ext cx="1484312" cy="1039018"/>
        </a:xfrm>
        <a:prstGeom prst="chevron">
          <a:avLst/>
        </a:prstGeom>
        <a:solidFill>
          <a:schemeClr val="accent1">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it-IT" sz="2900" kern="1200" dirty="0" smtClean="0"/>
            <a:t>1</a:t>
          </a:r>
          <a:endParaRPr lang="it-IT" sz="2900" kern="1200" dirty="0"/>
        </a:p>
      </dsp:txBody>
      <dsp:txXfrm rot="5400000">
        <a:off x="-222646" y="223826"/>
        <a:ext cx="1484312" cy="1039018"/>
      </dsp:txXfrm>
    </dsp:sp>
    <dsp:sp modelId="{AB558758-CC36-4803-A939-EBF3011FCD70}">
      <dsp:nvSpPr>
        <dsp:cNvPr id="0" name=""/>
        <dsp:cNvSpPr/>
      </dsp:nvSpPr>
      <dsp:spPr>
        <a:xfrm rot="5400000">
          <a:off x="3077876" y="-1958308"/>
          <a:ext cx="964803" cy="5056981"/>
        </a:xfrm>
        <a:prstGeom prst="round2SameRect">
          <a:avLst/>
        </a:prstGeom>
        <a:solidFill>
          <a:schemeClr val="lt1">
            <a:alpha val="90000"/>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it-IT" sz="1900" kern="1200" dirty="0" smtClean="0"/>
            <a:t>DANNI SULLA TERRA</a:t>
          </a:r>
          <a:endParaRPr lang="it-IT" sz="1900" kern="1200" dirty="0"/>
        </a:p>
        <a:p>
          <a:pPr marL="171450" lvl="1" indent="-171450" algn="l" defTabSz="844550">
            <a:lnSpc>
              <a:spcPct val="90000"/>
            </a:lnSpc>
            <a:spcBef>
              <a:spcPct val="0"/>
            </a:spcBef>
            <a:spcAft>
              <a:spcPct val="15000"/>
            </a:spcAft>
            <a:buChar char="••"/>
          </a:pPr>
          <a:r>
            <a:rPr lang="it-IT" sz="1900" kern="1200" dirty="0" smtClean="0"/>
            <a:t>(variazioni climatiche)</a:t>
          </a:r>
          <a:endParaRPr lang="it-IT" sz="1900" kern="1200" dirty="0"/>
        </a:p>
      </dsp:txBody>
      <dsp:txXfrm rot="5400000">
        <a:off x="3077876" y="-1958308"/>
        <a:ext cx="964803" cy="5056981"/>
      </dsp:txXfrm>
    </dsp:sp>
    <dsp:sp modelId="{ECEC1EF1-5DE8-4132-B8B6-F53F6843AFAC}">
      <dsp:nvSpPr>
        <dsp:cNvPr id="0" name=""/>
        <dsp:cNvSpPr/>
      </dsp:nvSpPr>
      <dsp:spPr>
        <a:xfrm rot="5400000">
          <a:off x="-222646" y="1512490"/>
          <a:ext cx="1484312" cy="1039018"/>
        </a:xfrm>
        <a:prstGeom prst="chevron">
          <a:avLst/>
        </a:prstGeom>
        <a:solidFill>
          <a:schemeClr val="accent1">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it-IT" sz="2900" kern="1200" dirty="0" smtClean="0"/>
            <a:t>2</a:t>
          </a:r>
          <a:endParaRPr lang="it-IT" sz="2900" kern="1200" dirty="0"/>
        </a:p>
      </dsp:txBody>
      <dsp:txXfrm rot="5400000">
        <a:off x="-222646" y="1512490"/>
        <a:ext cx="1484312" cy="1039018"/>
      </dsp:txXfrm>
    </dsp:sp>
    <dsp:sp modelId="{FFBA7910-3D57-4755-A098-C4D5E9408004}">
      <dsp:nvSpPr>
        <dsp:cNvPr id="0" name=""/>
        <dsp:cNvSpPr/>
      </dsp:nvSpPr>
      <dsp:spPr>
        <a:xfrm rot="5400000">
          <a:off x="3085107" y="-756245"/>
          <a:ext cx="964803" cy="5056981"/>
        </a:xfrm>
        <a:prstGeom prst="round2SameRect">
          <a:avLst/>
        </a:prstGeom>
        <a:solidFill>
          <a:schemeClr val="lt1">
            <a:alpha val="90000"/>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it-IT" sz="1900" kern="1200" dirty="0" smtClean="0"/>
            <a:t>ZEUS LO COLPISCE CON UNA SAETTA</a:t>
          </a:r>
          <a:endParaRPr lang="it-IT" sz="1900" kern="1200" dirty="0"/>
        </a:p>
        <a:p>
          <a:pPr marL="171450" lvl="1" indent="-171450" algn="l" defTabSz="844550">
            <a:lnSpc>
              <a:spcPct val="90000"/>
            </a:lnSpc>
            <a:spcBef>
              <a:spcPct val="0"/>
            </a:spcBef>
            <a:spcAft>
              <a:spcPct val="15000"/>
            </a:spcAft>
            <a:buChar char="••"/>
          </a:pPr>
          <a:r>
            <a:rPr lang="it-IT" sz="1900" kern="1200" dirty="0" smtClean="0"/>
            <a:t>(rimedio)</a:t>
          </a:r>
          <a:endParaRPr lang="it-IT" sz="1900" kern="1200" dirty="0"/>
        </a:p>
      </dsp:txBody>
      <dsp:txXfrm rot="5400000">
        <a:off x="3085107" y="-756245"/>
        <a:ext cx="964803" cy="5056981"/>
      </dsp:txXfrm>
    </dsp:sp>
    <dsp:sp modelId="{AC6777A0-949C-41A3-B960-BF75F072F2EE}">
      <dsp:nvSpPr>
        <dsp:cNvPr id="0" name=""/>
        <dsp:cNvSpPr/>
      </dsp:nvSpPr>
      <dsp:spPr>
        <a:xfrm rot="5400000">
          <a:off x="-222646" y="2801154"/>
          <a:ext cx="1484312" cy="1039018"/>
        </a:xfrm>
        <a:prstGeom prst="chevron">
          <a:avLst/>
        </a:prstGeom>
        <a:solidFill>
          <a:schemeClr val="accent1">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it-IT" sz="2900" kern="1200" dirty="0" smtClean="0"/>
            <a:t>3</a:t>
          </a:r>
          <a:endParaRPr lang="it-IT" sz="2900" kern="1200" dirty="0"/>
        </a:p>
      </dsp:txBody>
      <dsp:txXfrm rot="5400000">
        <a:off x="-222646" y="2801154"/>
        <a:ext cx="1484312" cy="1039018"/>
      </dsp:txXfrm>
    </dsp:sp>
    <dsp:sp modelId="{9C30F2D9-482C-4051-9714-559AD68766E1}">
      <dsp:nvSpPr>
        <dsp:cNvPr id="0" name=""/>
        <dsp:cNvSpPr/>
      </dsp:nvSpPr>
      <dsp:spPr>
        <a:xfrm rot="5400000">
          <a:off x="3085107" y="532418"/>
          <a:ext cx="964803" cy="5056981"/>
        </a:xfrm>
        <a:prstGeom prst="round2SameRect">
          <a:avLst/>
        </a:prstGeom>
        <a:solidFill>
          <a:schemeClr val="lt1">
            <a:alpha val="90000"/>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it-IT" sz="1900" kern="1200" dirty="0" smtClean="0"/>
            <a:t>FETONTE MUORE E LE SORELLE VENGONO TRASFORMATE</a:t>
          </a:r>
          <a:endParaRPr lang="it-IT" sz="1900" kern="1200" dirty="0"/>
        </a:p>
        <a:p>
          <a:pPr marL="171450" lvl="1" indent="-171450" algn="l" defTabSz="844550">
            <a:lnSpc>
              <a:spcPct val="90000"/>
            </a:lnSpc>
            <a:spcBef>
              <a:spcPct val="0"/>
            </a:spcBef>
            <a:spcAft>
              <a:spcPct val="15000"/>
            </a:spcAft>
            <a:buChar char="••"/>
          </a:pPr>
          <a:r>
            <a:rPr lang="it-IT" sz="1900" kern="1200" dirty="0" smtClean="0"/>
            <a:t>(conseguenza)</a:t>
          </a:r>
          <a:endParaRPr lang="it-IT" sz="1900" kern="1200" dirty="0"/>
        </a:p>
      </dsp:txBody>
      <dsp:txXfrm rot="5400000">
        <a:off x="3085107" y="532418"/>
        <a:ext cx="964803" cy="505698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5B700E-D8B8-42D6-A5AA-82E69A6C8B20}" type="datetimeFigureOut">
              <a:rPr lang="it-IT" smtClean="0"/>
              <a:pPr/>
              <a:t>24/06/2016</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E5E629-9151-42A4-A7FD-733DB08CF01A}"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A6E5E629-9151-42A4-A7FD-733DB08CF01A}" type="slidenum">
              <a:rPr lang="it-IT" smtClean="0"/>
              <a:pPr/>
              <a:t>6</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A6E5E629-9151-42A4-A7FD-733DB08CF01A}" type="slidenum">
              <a:rPr lang="it-IT" smtClean="0"/>
              <a:pPr/>
              <a:t>18</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9" name="Sottotitolo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28" name="Titolo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it-IT" smtClean="0"/>
              <a:t>Fare clic per modificare lo stile del titolo</a:t>
            </a:r>
            <a:endParaRPr kumimoji="0" lang="en-US"/>
          </a:p>
        </p:txBody>
      </p:sp>
      <p:cxnSp>
        <p:nvCxnSpPr>
          <p:cNvPr id="8" name="Connettore 1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Connettore 1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e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Segnaposto data 14"/>
          <p:cNvSpPr>
            <a:spLocks noGrp="1"/>
          </p:cNvSpPr>
          <p:nvPr>
            <p:ph type="dt" sz="half" idx="10"/>
          </p:nvPr>
        </p:nvSpPr>
        <p:spPr/>
        <p:txBody>
          <a:bodyPr/>
          <a:lstStyle/>
          <a:p>
            <a:fld id="{B9DD181B-3750-416F-8B2D-4FCACA5EDFF3}" type="datetimeFigureOut">
              <a:rPr lang="it-IT" smtClean="0"/>
              <a:pPr/>
              <a:t>24/06/2016</a:t>
            </a:fld>
            <a:endParaRPr lang="it-IT"/>
          </a:p>
        </p:txBody>
      </p:sp>
      <p:sp>
        <p:nvSpPr>
          <p:cNvPr id="16" name="Segnaposto numero diapositiva 15"/>
          <p:cNvSpPr>
            <a:spLocks noGrp="1"/>
          </p:cNvSpPr>
          <p:nvPr>
            <p:ph type="sldNum" sz="quarter" idx="11"/>
          </p:nvPr>
        </p:nvSpPr>
        <p:spPr/>
        <p:txBody>
          <a:bodyPr/>
          <a:lstStyle/>
          <a:p>
            <a:fld id="{7A87E7C0-89E8-4C36-B3D5-EABAE3E9F15D}" type="slidenum">
              <a:rPr lang="it-IT" smtClean="0"/>
              <a:pPr/>
              <a:t>‹N›</a:t>
            </a:fld>
            <a:endParaRPr lang="it-IT"/>
          </a:p>
        </p:txBody>
      </p:sp>
      <p:sp>
        <p:nvSpPr>
          <p:cNvPr id="17" name="Segnaposto piè di pagina 16"/>
          <p:cNvSpPr>
            <a:spLocks noGrp="1"/>
          </p:cNvSpPr>
          <p:nvPr>
            <p:ph type="ftr" sz="quarter" idx="12"/>
          </p:nvPr>
        </p:nvSpPr>
        <p:spPr/>
        <p:txBody>
          <a:bodyPr/>
          <a:lstStyle/>
          <a:p>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B9DD181B-3750-416F-8B2D-4FCACA5EDFF3}" type="datetimeFigureOut">
              <a:rPr lang="it-IT" smtClean="0"/>
              <a:pPr/>
              <a:t>24/06/2016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A87E7C0-89E8-4C36-B3D5-EABAE3E9F15D}"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B9DD181B-3750-416F-8B2D-4FCACA5EDFF3}" type="datetimeFigureOut">
              <a:rPr lang="it-IT" smtClean="0"/>
              <a:pPr/>
              <a:t>24/06/2016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A87E7C0-89E8-4C36-B3D5-EABAE3E9F15D}"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9" name="Segnaposto contenuto 8"/>
          <p:cNvSpPr>
            <a:spLocks noGrp="1"/>
          </p:cNvSpPr>
          <p:nvPr>
            <p:ph idx="1"/>
          </p:nvPr>
        </p:nvSpPr>
        <p:spPr>
          <a:xfrm>
            <a:off x="457200" y="1524000"/>
            <a:ext cx="8229600"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4" name="Segnaposto data 13"/>
          <p:cNvSpPr>
            <a:spLocks noGrp="1"/>
          </p:cNvSpPr>
          <p:nvPr>
            <p:ph type="dt" sz="half" idx="14"/>
          </p:nvPr>
        </p:nvSpPr>
        <p:spPr/>
        <p:txBody>
          <a:bodyPr/>
          <a:lstStyle/>
          <a:p>
            <a:fld id="{B9DD181B-3750-416F-8B2D-4FCACA5EDFF3}" type="datetimeFigureOut">
              <a:rPr lang="it-IT" smtClean="0"/>
              <a:pPr/>
              <a:t>24/06/2016</a:t>
            </a:fld>
            <a:endParaRPr lang="it-IT"/>
          </a:p>
        </p:txBody>
      </p:sp>
      <p:sp>
        <p:nvSpPr>
          <p:cNvPr id="15" name="Segnaposto numero diapositiva 14"/>
          <p:cNvSpPr>
            <a:spLocks noGrp="1"/>
          </p:cNvSpPr>
          <p:nvPr>
            <p:ph type="sldNum" sz="quarter" idx="15"/>
          </p:nvPr>
        </p:nvSpPr>
        <p:spPr/>
        <p:txBody>
          <a:bodyPr/>
          <a:lstStyle>
            <a:lvl1pPr algn="ctr">
              <a:defRPr/>
            </a:lvl1pPr>
          </a:lstStyle>
          <a:p>
            <a:fld id="{7A87E7C0-89E8-4C36-B3D5-EABAE3E9F15D}" type="slidenum">
              <a:rPr lang="it-IT" smtClean="0"/>
              <a:pPr/>
              <a:t>‹N›</a:t>
            </a:fld>
            <a:endParaRPr lang="it-IT"/>
          </a:p>
        </p:txBody>
      </p:sp>
      <p:sp>
        <p:nvSpPr>
          <p:cNvPr id="16" name="Segnaposto piè di pagina 15"/>
          <p:cNvSpPr>
            <a:spLocks noGrp="1"/>
          </p:cNvSpPr>
          <p:nvPr>
            <p:ph type="ftr" sz="quarter" idx="16"/>
          </p:nvPr>
        </p:nvSpPr>
        <p:spPr/>
        <p:txBody>
          <a:bodyPr/>
          <a:lstStyle/>
          <a:p>
            <a:endParaRPr lang="it-IT"/>
          </a:p>
        </p:txBody>
      </p:sp>
      <p:sp>
        <p:nvSpPr>
          <p:cNvPr id="17" name="Titolo 16"/>
          <p:cNvSpPr>
            <a:spLocks noGrp="1"/>
          </p:cNvSpPr>
          <p:nvPr>
            <p:ph type="title"/>
          </p:nvPr>
        </p:nvSpPr>
        <p:spPr/>
        <p:txBody>
          <a:bodyPr rtlCol="0" anchor="b" anchorCtr="0"/>
          <a:lstStyle/>
          <a:p>
            <a:r>
              <a:rPr kumimoji="0" lang="it-IT" smtClean="0"/>
              <a:t>Fare clic per modificare lo stile del titolo</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4" name="Segnaposto data 3"/>
          <p:cNvSpPr>
            <a:spLocks noGrp="1"/>
          </p:cNvSpPr>
          <p:nvPr>
            <p:ph type="dt" sz="half" idx="10"/>
          </p:nvPr>
        </p:nvSpPr>
        <p:spPr/>
        <p:txBody>
          <a:bodyPr/>
          <a:lstStyle/>
          <a:p>
            <a:fld id="{B9DD181B-3750-416F-8B2D-4FCACA5EDFF3}" type="datetimeFigureOut">
              <a:rPr lang="it-IT" smtClean="0"/>
              <a:pPr/>
              <a:t>24/06/2016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A87E7C0-89E8-4C36-B3D5-EABAE3E9F15D}" type="slidenum">
              <a:rPr lang="it-IT" smtClean="0"/>
              <a:pPr/>
              <a:t>‹N›</a:t>
            </a:fld>
            <a:endParaRPr lang="it-IT"/>
          </a:p>
        </p:txBody>
      </p:sp>
      <p:sp>
        <p:nvSpPr>
          <p:cNvPr id="2" name="Titolo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cxnSp>
        <p:nvCxnSpPr>
          <p:cNvPr id="7" name="Connettore 1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5" name="Segnaposto data 4"/>
          <p:cNvSpPr>
            <a:spLocks noGrp="1"/>
          </p:cNvSpPr>
          <p:nvPr>
            <p:ph type="dt" sz="half" idx="10"/>
          </p:nvPr>
        </p:nvSpPr>
        <p:spPr/>
        <p:txBody>
          <a:bodyPr/>
          <a:lstStyle/>
          <a:p>
            <a:fld id="{B9DD181B-3750-416F-8B2D-4FCACA5EDFF3}" type="datetimeFigureOut">
              <a:rPr lang="it-IT" smtClean="0"/>
              <a:pPr/>
              <a:t>24/06/2016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A87E7C0-89E8-4C36-B3D5-EABAE3E9F15D}" type="slidenum">
              <a:rPr lang="it-IT" smtClean="0"/>
              <a:pPr/>
              <a:t>‹N›</a:t>
            </a:fld>
            <a:endParaRPr lang="it-IT"/>
          </a:p>
        </p:txBody>
      </p:sp>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11" name="Segnaposto contenuto 10"/>
          <p:cNvSpPr>
            <a:spLocks noGrp="1"/>
          </p:cNvSpPr>
          <p:nvPr>
            <p:ph sz="half" idx="1"/>
          </p:nvPr>
        </p:nvSpPr>
        <p:spPr>
          <a:xfrm>
            <a:off x="457200" y="1524000"/>
            <a:ext cx="4059936"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3" name="Segnaposto contenuto 12"/>
          <p:cNvSpPr>
            <a:spLocks noGrp="1"/>
          </p:cNvSpPr>
          <p:nvPr>
            <p:ph sz="half" idx="2"/>
          </p:nvPr>
        </p:nvSpPr>
        <p:spPr>
          <a:xfrm>
            <a:off x="4648200" y="1524000"/>
            <a:ext cx="4059936" cy="4572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9" name="Segnaposto numero diapositiva 8"/>
          <p:cNvSpPr>
            <a:spLocks noGrp="1"/>
          </p:cNvSpPr>
          <p:nvPr>
            <p:ph type="sldNum" sz="quarter" idx="12"/>
          </p:nvPr>
        </p:nvSpPr>
        <p:spPr/>
        <p:txBody>
          <a:bodyPr/>
          <a:lstStyle/>
          <a:p>
            <a:fld id="{7A87E7C0-89E8-4C36-B3D5-EABAE3E9F15D}" type="slidenum">
              <a:rPr lang="it-IT" smtClean="0"/>
              <a:pPr/>
              <a:t>‹N›</a:t>
            </a:fld>
            <a:endParaRPr lang="it-IT"/>
          </a:p>
        </p:txBody>
      </p:sp>
      <p:sp>
        <p:nvSpPr>
          <p:cNvPr id="8" name="Segnaposto piè di pagina 7"/>
          <p:cNvSpPr>
            <a:spLocks noGrp="1"/>
          </p:cNvSpPr>
          <p:nvPr>
            <p:ph type="ftr" sz="quarter" idx="11"/>
          </p:nvPr>
        </p:nvSpPr>
        <p:spPr/>
        <p:txBody>
          <a:bodyPr/>
          <a:lstStyle/>
          <a:p>
            <a:endParaRPr lang="it-IT"/>
          </a:p>
        </p:txBody>
      </p:sp>
      <p:sp>
        <p:nvSpPr>
          <p:cNvPr id="7" name="Segnaposto data 6"/>
          <p:cNvSpPr>
            <a:spLocks noGrp="1"/>
          </p:cNvSpPr>
          <p:nvPr>
            <p:ph type="dt" sz="half" idx="10"/>
          </p:nvPr>
        </p:nvSpPr>
        <p:spPr/>
        <p:txBody>
          <a:bodyPr/>
          <a:lstStyle/>
          <a:p>
            <a:fld id="{B9DD181B-3750-416F-8B2D-4FCACA5EDFF3}" type="datetimeFigureOut">
              <a:rPr lang="it-IT" smtClean="0"/>
              <a:pPr/>
              <a:t>24/06/2016</a:t>
            </a:fld>
            <a:endParaRPr lang="it-IT"/>
          </a:p>
        </p:txBody>
      </p:sp>
      <p:sp>
        <p:nvSpPr>
          <p:cNvPr id="3" name="Segnaposto testo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32" name="Segnaposto contenuto 31"/>
          <p:cNvSpPr>
            <a:spLocks noGrp="1"/>
          </p:cNvSpPr>
          <p:nvPr>
            <p:ph sz="half" idx="2"/>
          </p:nvPr>
        </p:nvSpPr>
        <p:spPr>
          <a:xfrm>
            <a:off x="457200" y="2201896"/>
            <a:ext cx="4038600" cy="3913632"/>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34" name="Segnaposto contenuto 33"/>
          <p:cNvSpPr>
            <a:spLocks noGrp="1"/>
          </p:cNvSpPr>
          <p:nvPr>
            <p:ph sz="quarter" idx="4"/>
          </p:nvPr>
        </p:nvSpPr>
        <p:spPr>
          <a:xfrm>
            <a:off x="4649788" y="2201896"/>
            <a:ext cx="4038600" cy="3913632"/>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2" name="Titolo 1"/>
          <p:cNvSpPr>
            <a:spLocks noGrp="1"/>
          </p:cNvSpPr>
          <p:nvPr>
            <p:ph type="title"/>
          </p:nvPr>
        </p:nvSpPr>
        <p:spPr>
          <a:xfrm>
            <a:off x="457200" y="155448"/>
            <a:ext cx="8229600" cy="1143000"/>
          </a:xfrm>
        </p:spPr>
        <p:txBody>
          <a:bodyPr anchor="b" anchorCtr="0"/>
          <a:lstStyle>
            <a:lvl1pPr>
              <a:defRPr/>
            </a:lvl1pPr>
          </a:lstStyle>
          <a:p>
            <a:r>
              <a:rPr kumimoji="0" lang="it-IT" smtClean="0"/>
              <a:t>Fare clic per modificare lo stile del titolo</a:t>
            </a:r>
            <a:endParaRPr kumimoji="0" lang="en-US"/>
          </a:p>
        </p:txBody>
      </p:sp>
      <p:sp>
        <p:nvSpPr>
          <p:cNvPr id="12" name="Segnaposto testo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cxnSp>
        <p:nvCxnSpPr>
          <p:cNvPr id="10" name="Connettore 1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Connettore 1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fld id="{B9DD181B-3750-416F-8B2D-4FCACA5EDFF3}" type="datetimeFigureOut">
              <a:rPr lang="it-IT" smtClean="0"/>
              <a:pPr/>
              <a:t>24/06/2016</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7A87E7C0-89E8-4C36-B3D5-EABAE3E9F15D}" type="slidenum">
              <a:rPr lang="it-IT" smtClean="0"/>
              <a:pPr/>
              <a:t>‹N›</a:t>
            </a:fld>
            <a:endParaRPr lang="it-IT"/>
          </a:p>
        </p:txBody>
      </p:sp>
      <p:sp>
        <p:nvSpPr>
          <p:cNvPr id="2" name="Titolo 1"/>
          <p:cNvSpPr>
            <a:spLocks noGrp="1"/>
          </p:cNvSpPr>
          <p:nvPr>
            <p:ph type="title"/>
          </p:nvPr>
        </p:nvSpPr>
        <p:spPr/>
        <p:txBody>
          <a:bodyPr/>
          <a:lstStyle/>
          <a:p>
            <a:r>
              <a:rPr kumimoji="0" lang="it-IT" smtClean="0"/>
              <a:t>Fare clic per modificare lo stile del titolo</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9DD181B-3750-416F-8B2D-4FCACA5EDFF3}" type="datetimeFigureOut">
              <a:rPr lang="it-IT" smtClean="0"/>
              <a:pPr/>
              <a:t>24/06/2016</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7A87E7C0-89E8-4C36-B3D5-EABAE3E9F15D}"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29" name="Segnaposto contenuto 28"/>
          <p:cNvSpPr>
            <a:spLocks noGrp="1"/>
          </p:cNvSpPr>
          <p:nvPr>
            <p:ph sz="quarter" idx="1"/>
          </p:nvPr>
        </p:nvSpPr>
        <p:spPr>
          <a:xfrm>
            <a:off x="457200" y="457200"/>
            <a:ext cx="6248400" cy="5715000"/>
          </a:xfrm>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3" name="Segnaposto testo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it-IT" smtClean="0"/>
              <a:t>Fare clic per modificare stili del testo dello schema</a:t>
            </a:r>
          </a:p>
        </p:txBody>
      </p:sp>
      <p:sp>
        <p:nvSpPr>
          <p:cNvPr id="31" name="Titolo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it-IT" smtClean="0"/>
              <a:t>Fare clic per modificare lo stile del titolo</a:t>
            </a:r>
            <a:endParaRPr kumimoji="0" lang="en-US"/>
          </a:p>
        </p:txBody>
      </p:sp>
      <p:sp>
        <p:nvSpPr>
          <p:cNvPr id="8" name="Segnaposto data 7"/>
          <p:cNvSpPr>
            <a:spLocks noGrp="1"/>
          </p:cNvSpPr>
          <p:nvPr>
            <p:ph type="dt" sz="half" idx="14"/>
          </p:nvPr>
        </p:nvSpPr>
        <p:spPr/>
        <p:txBody>
          <a:bodyPr/>
          <a:lstStyle/>
          <a:p>
            <a:fld id="{B9DD181B-3750-416F-8B2D-4FCACA5EDFF3}" type="datetimeFigureOut">
              <a:rPr lang="it-IT" smtClean="0"/>
              <a:pPr/>
              <a:t>24/06/2016</a:t>
            </a:fld>
            <a:endParaRPr lang="it-IT"/>
          </a:p>
        </p:txBody>
      </p:sp>
      <p:sp>
        <p:nvSpPr>
          <p:cNvPr id="9" name="Segnaposto numero diapositiva 8"/>
          <p:cNvSpPr>
            <a:spLocks noGrp="1"/>
          </p:cNvSpPr>
          <p:nvPr>
            <p:ph type="sldNum" sz="quarter" idx="15"/>
          </p:nvPr>
        </p:nvSpPr>
        <p:spPr/>
        <p:txBody>
          <a:bodyPr/>
          <a:lstStyle/>
          <a:p>
            <a:fld id="{7A87E7C0-89E8-4C36-B3D5-EABAE3E9F15D}" type="slidenum">
              <a:rPr lang="it-IT" smtClean="0"/>
              <a:pPr/>
              <a:t>‹N›</a:t>
            </a:fld>
            <a:endParaRPr lang="it-IT"/>
          </a:p>
        </p:txBody>
      </p:sp>
      <p:sp>
        <p:nvSpPr>
          <p:cNvPr id="10" name="Segnaposto piè di pagina 9"/>
          <p:cNvSpPr>
            <a:spLocks noGrp="1"/>
          </p:cNvSpPr>
          <p:nvPr>
            <p:ph type="ftr" sz="quarter" idx="16"/>
          </p:nvPr>
        </p:nvSpPr>
        <p:spPr/>
        <p:txBody>
          <a:bodyPr/>
          <a:lstStyle/>
          <a:p>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it-IT" smtClean="0"/>
              <a:t>Fare clic per modificare lo stile del titolo</a:t>
            </a:r>
            <a:endParaRPr kumimoji="0" lang="en-US"/>
          </a:p>
        </p:txBody>
      </p:sp>
      <p:sp>
        <p:nvSpPr>
          <p:cNvPr id="3" name="Segnaposto immagine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it-IT" smtClean="0"/>
              <a:t>Fare clic sull'icona per inserire un'immagine</a:t>
            </a:r>
            <a:endParaRPr kumimoji="0" lang="en-US"/>
          </a:p>
        </p:txBody>
      </p:sp>
      <p:sp>
        <p:nvSpPr>
          <p:cNvPr id="4" name="Segnaposto testo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it-IT" smtClean="0"/>
              <a:t>Fare clic per modificare stili del testo dello schema</a:t>
            </a:r>
          </a:p>
        </p:txBody>
      </p:sp>
      <p:sp>
        <p:nvSpPr>
          <p:cNvPr id="8" name="Segnaposto data 7"/>
          <p:cNvSpPr>
            <a:spLocks noGrp="1"/>
          </p:cNvSpPr>
          <p:nvPr>
            <p:ph type="dt" sz="half" idx="10"/>
          </p:nvPr>
        </p:nvSpPr>
        <p:spPr/>
        <p:txBody>
          <a:bodyPr/>
          <a:lstStyle/>
          <a:p>
            <a:fld id="{B9DD181B-3750-416F-8B2D-4FCACA5EDFF3}" type="datetimeFigureOut">
              <a:rPr lang="it-IT" smtClean="0"/>
              <a:pPr/>
              <a:t>24/06/2016</a:t>
            </a:fld>
            <a:endParaRPr lang="it-IT"/>
          </a:p>
        </p:txBody>
      </p:sp>
      <p:sp>
        <p:nvSpPr>
          <p:cNvPr id="9" name="Segnaposto numero diapositiva 8"/>
          <p:cNvSpPr>
            <a:spLocks noGrp="1"/>
          </p:cNvSpPr>
          <p:nvPr>
            <p:ph type="sldNum" sz="quarter" idx="11"/>
          </p:nvPr>
        </p:nvSpPr>
        <p:spPr/>
        <p:txBody>
          <a:bodyPr/>
          <a:lstStyle/>
          <a:p>
            <a:fld id="{7A87E7C0-89E8-4C36-B3D5-EABAE3E9F15D}" type="slidenum">
              <a:rPr lang="it-IT" smtClean="0"/>
              <a:pPr/>
              <a:t>‹N›</a:t>
            </a:fld>
            <a:endParaRPr lang="it-IT"/>
          </a:p>
        </p:txBody>
      </p:sp>
      <p:sp>
        <p:nvSpPr>
          <p:cNvPr id="10" name="Segnaposto piè di pagina 9"/>
          <p:cNvSpPr>
            <a:spLocks noGrp="1"/>
          </p:cNvSpPr>
          <p:nvPr>
            <p:ph type="ftr" sz="quarter" idx="12"/>
          </p:nvPr>
        </p:nvSpPr>
        <p:spPr/>
        <p:txBody>
          <a:bodyPr/>
          <a:lstStyle/>
          <a:p>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Segnaposto testo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24" name="Segnaposto data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9DD181B-3750-416F-8B2D-4FCACA5EDFF3}" type="datetimeFigureOut">
              <a:rPr lang="it-IT" smtClean="0"/>
              <a:pPr/>
              <a:t>24/06/2016</a:t>
            </a:fld>
            <a:endParaRPr lang="it-IT"/>
          </a:p>
        </p:txBody>
      </p:sp>
      <p:sp>
        <p:nvSpPr>
          <p:cNvPr id="10" name="Segnaposto piè di pagina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it-IT"/>
          </a:p>
        </p:txBody>
      </p:sp>
      <p:sp>
        <p:nvSpPr>
          <p:cNvPr id="22" name="Segnaposto numero diapositiva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A87E7C0-89E8-4C36-B3D5-EABAE3E9F15D}" type="slidenum">
              <a:rPr lang="it-IT" smtClean="0"/>
              <a:pPr/>
              <a:t>‹N›</a:t>
            </a:fld>
            <a:endParaRPr lang="it-IT"/>
          </a:p>
        </p:txBody>
      </p:sp>
      <p:sp>
        <p:nvSpPr>
          <p:cNvPr id="5" name="Segnaposto titolo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it-IT" smtClean="0"/>
              <a:t>Fare clic per modificare lo stile del titolo</a:t>
            </a:r>
            <a:endParaRPr kumimoji="0" lang="en-US"/>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gif"/><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image" Target="../media/image44.gif"/><Relationship Id="rId1" Type="http://schemas.openxmlformats.org/officeDocument/2006/relationships/slideLayout" Target="../slideLayouts/slideLayout7.xml"/><Relationship Id="rId4" Type="http://schemas.openxmlformats.org/officeDocument/2006/relationships/image" Target="../media/image46.gi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 Id="rId5" Type="http://schemas.openxmlformats.org/officeDocument/2006/relationships/image" Target="../media/image52.gif"/><Relationship Id="rId4" Type="http://schemas.openxmlformats.org/officeDocument/2006/relationships/image" Target="../media/image51.jpeg"/></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3.gi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4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hyperlink" Target="http://www.raffaellostudenti.it/ulisse/vu_00_intro.html" TargetMode="External"/><Relationship Id="rId4" Type="http://schemas.openxmlformats.org/officeDocument/2006/relationships/image" Target="../media/image64.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66.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p:txBody>
          <a:bodyPr/>
          <a:lstStyle/>
          <a:p>
            <a:r>
              <a:rPr lang="it-IT" sz="1600" dirty="0" smtClean="0"/>
              <a:t>DIREZIONE DIDATTICA “ALDO MORO” - TERNI</a:t>
            </a:r>
          </a:p>
          <a:p>
            <a:r>
              <a:rPr lang="it-IT" sz="1600" dirty="0" smtClean="0"/>
              <a:t>plesso “CESARE BATTISTI”</a:t>
            </a:r>
          </a:p>
          <a:p>
            <a:r>
              <a:rPr lang="it-IT" sz="1600" dirty="0" smtClean="0"/>
              <a:t> CLASSE IVA </a:t>
            </a:r>
          </a:p>
          <a:p>
            <a:r>
              <a:rPr lang="it-IT" sz="1600" dirty="0" smtClean="0"/>
              <a:t>PROGETTO LETTURA  </a:t>
            </a:r>
          </a:p>
          <a:p>
            <a:r>
              <a:rPr lang="it-IT" sz="1600" dirty="0" smtClean="0"/>
              <a:t>a.s</a:t>
            </a:r>
            <a:r>
              <a:rPr lang="it-IT" sz="1600" dirty="0" err="1" smtClean="0"/>
              <a:t>.201</a:t>
            </a:r>
            <a:r>
              <a:rPr lang="it-IT" sz="1600" dirty="0" smtClean="0"/>
              <a:t>5-2016</a:t>
            </a:r>
          </a:p>
          <a:p>
            <a:r>
              <a:rPr lang="it-IT" sz="1600" dirty="0" err="1" smtClean="0"/>
              <a:t>Ins</a:t>
            </a:r>
            <a:r>
              <a:rPr lang="it-IT" sz="1600" dirty="0" smtClean="0"/>
              <a:t>. LAURA MASSOLI</a:t>
            </a:r>
            <a:endParaRPr lang="it-IT" sz="1600" dirty="0"/>
          </a:p>
        </p:txBody>
      </p:sp>
      <p:sp>
        <p:nvSpPr>
          <p:cNvPr id="2" name="Titolo 1"/>
          <p:cNvSpPr>
            <a:spLocks noGrp="1"/>
          </p:cNvSpPr>
          <p:nvPr>
            <p:ph type="ctrTitle"/>
          </p:nvPr>
        </p:nvSpPr>
        <p:spPr>
          <a:xfrm>
            <a:off x="457200" y="476672"/>
            <a:ext cx="8305800" cy="2938260"/>
          </a:xfrm>
        </p:spPr>
        <p:txBody>
          <a:bodyPr/>
          <a:lstStyle/>
          <a:p>
            <a:r>
              <a:rPr lang="it-IT" dirty="0" smtClean="0"/>
              <a:t>NOI E IL MITO</a:t>
            </a:r>
            <a:endParaRPr lang="it-IT"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lstStyle/>
          <a:p>
            <a:endParaRPr lang="it-IT" dirty="0"/>
          </a:p>
        </p:txBody>
      </p:sp>
      <p:sp>
        <p:nvSpPr>
          <p:cNvPr id="3" name="Titolo 2"/>
          <p:cNvSpPr>
            <a:spLocks noGrp="1"/>
          </p:cNvSpPr>
          <p:nvPr>
            <p:ph type="title"/>
          </p:nvPr>
        </p:nvSpPr>
        <p:spPr>
          <a:xfrm>
            <a:off x="467544" y="188640"/>
            <a:ext cx="8229600" cy="1219200"/>
          </a:xfrm>
        </p:spPr>
        <p:txBody>
          <a:bodyPr>
            <a:normAutofit/>
          </a:bodyPr>
          <a:lstStyle/>
          <a:p>
            <a:r>
              <a:rPr lang="it-IT" sz="3200" dirty="0" smtClean="0"/>
              <a:t>QUELLA VOLTA CHE HO AGITO D’ISTINTO</a:t>
            </a:r>
            <a:endParaRPr lang="it-IT" sz="3200" dirty="0"/>
          </a:p>
        </p:txBody>
      </p:sp>
      <p:sp>
        <p:nvSpPr>
          <p:cNvPr id="4" name="Rettangolo 3"/>
          <p:cNvSpPr/>
          <p:nvPr/>
        </p:nvSpPr>
        <p:spPr>
          <a:xfrm>
            <a:off x="179512" y="548680"/>
            <a:ext cx="4824536" cy="34563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L’anno scorso stavo giocando con il mio Nintendo mentre mio fratello giocava con il suo. Dopo poco mio fratello se ne andò a guardare la tv, posai il mio giocattolo sulla poltrona e andai in bagno; quando tornai non trovai più né mio fratello né il mio gioco. Andai in camera e vidi mio fratello che lo stava  distruggendo; gridai violentemente e gli diedi uno schiaffo sul “di dietro”. Ho fatto male perché ho </a:t>
            </a:r>
          </a:p>
          <a:p>
            <a:pPr algn="ctr"/>
            <a:r>
              <a:rPr lang="it-IT" sz="1600" dirty="0" smtClean="0"/>
              <a:t>reagito d’istinto invece di parlare con lui.</a:t>
            </a:r>
          </a:p>
          <a:p>
            <a:pPr algn="ctr"/>
            <a:endParaRPr lang="it-IT" sz="1600" dirty="0" smtClean="0"/>
          </a:p>
          <a:p>
            <a:pPr algn="ctr"/>
            <a:r>
              <a:rPr lang="it-IT" sz="1600" dirty="0" smtClean="0"/>
              <a:t>BEATRICE</a:t>
            </a:r>
          </a:p>
          <a:p>
            <a:pPr algn="ctr"/>
            <a:endParaRPr lang="it-IT" sz="1400" dirty="0"/>
          </a:p>
        </p:txBody>
      </p:sp>
      <p:sp>
        <p:nvSpPr>
          <p:cNvPr id="5" name="Rettangolo 4"/>
          <p:cNvSpPr/>
          <p:nvPr/>
        </p:nvSpPr>
        <p:spPr>
          <a:xfrm>
            <a:off x="5076056" y="836712"/>
            <a:ext cx="3600400"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Ero all’ultimo anno di asilo. Ero molto attento perché la maestra mi aveva dato un compito difficile. Stavo imparando i numeri. Il mio amico Angelo mi dava fastidio punzecchiandomi con  la punta della matita; gli dissi due o tre volte di lasciarmi in pace ma lui niente, non mi ascoltava. Ad un certo punto, con tutta la mia potenza lo spinsi facendogli sbattere il labbro contro il banco. La maestra si arrabbiò molto. Portarono Angelo in ospedale dove gli misero dei punti. Anch’io piansi tanto perché non volevo fargli del male ma persi la pazienza. La maestra capì che ero stato provocato ma mi spiegò che non dovevo avere quella reazione istintiva. Alla fine ho chiesto scusa ad Angelo.</a:t>
            </a:r>
          </a:p>
          <a:p>
            <a:pPr algn="ctr"/>
            <a:endParaRPr lang="it-IT" sz="1400" dirty="0" smtClean="0"/>
          </a:p>
          <a:p>
            <a:pPr algn="ctr"/>
            <a:r>
              <a:rPr lang="it-IT" sz="1400" dirty="0" smtClean="0"/>
              <a:t>FRANCESCO</a:t>
            </a:r>
            <a:endParaRPr lang="it-IT" sz="1400" dirty="0"/>
          </a:p>
        </p:txBody>
      </p:sp>
      <p:sp>
        <p:nvSpPr>
          <p:cNvPr id="6" name="Rettangolo 5"/>
          <p:cNvSpPr/>
          <p:nvPr/>
        </p:nvSpPr>
        <p:spPr>
          <a:xfrm>
            <a:off x="467544" y="3789040"/>
            <a:ext cx="4320480" cy="26642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Ero al mare e stavo giocando con alcuni amici a pallone, si avvicinarono altri bambini che volevano prendere il nostro posto; non volevano aspettare, volevano cacciarci via. Io invece di chiamare papà gli  ho dato dei calci reagendo d’istinto.</a:t>
            </a:r>
          </a:p>
          <a:p>
            <a:pPr algn="ctr"/>
            <a:endParaRPr lang="it-IT" sz="1600" dirty="0" smtClean="0"/>
          </a:p>
          <a:p>
            <a:pPr algn="ctr"/>
            <a:r>
              <a:rPr lang="it-IT" sz="1600" dirty="0" smtClean="0"/>
              <a:t>GIULIO</a:t>
            </a:r>
            <a:endParaRPr lang="it-IT" sz="1600" dirty="0"/>
          </a:p>
        </p:txBody>
      </p:sp>
      <p:sp>
        <p:nvSpPr>
          <p:cNvPr id="7" name="CasellaDiTesto 6"/>
          <p:cNvSpPr txBox="1"/>
          <p:nvPr/>
        </p:nvSpPr>
        <p:spPr>
          <a:xfrm>
            <a:off x="5076056" y="188640"/>
            <a:ext cx="3644652" cy="646331"/>
          </a:xfrm>
          <a:prstGeom prst="rect">
            <a:avLst/>
          </a:prstGeom>
          <a:noFill/>
        </p:spPr>
        <p:txBody>
          <a:bodyPr wrap="none" rtlCol="0">
            <a:spAutoFit/>
          </a:bodyPr>
          <a:lstStyle/>
          <a:p>
            <a:r>
              <a:rPr lang="it-IT" dirty="0" smtClean="0"/>
              <a:t>QUELLA VOLTA CHE HO AGITO </a:t>
            </a:r>
          </a:p>
          <a:p>
            <a:pPr algn="ctr"/>
            <a:r>
              <a:rPr lang="it-IT" dirty="0" smtClean="0"/>
              <a:t>D’ISTINTO</a:t>
            </a:r>
            <a:endParaRPr lang="it-IT"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e 3"/>
          <p:cNvSpPr/>
          <p:nvPr/>
        </p:nvSpPr>
        <p:spPr>
          <a:xfrm>
            <a:off x="683568" y="332656"/>
            <a:ext cx="3672408" cy="475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smtClean="0"/>
          </a:p>
          <a:p>
            <a:pPr algn="ctr"/>
            <a:endParaRPr lang="it-IT" dirty="0" smtClean="0"/>
          </a:p>
          <a:p>
            <a:pPr algn="ctr"/>
            <a:endParaRPr lang="it-IT" dirty="0" smtClean="0"/>
          </a:p>
          <a:p>
            <a:pPr algn="ctr"/>
            <a:endParaRPr lang="it-IT" dirty="0" smtClean="0"/>
          </a:p>
          <a:p>
            <a:pPr algn="ctr"/>
            <a:r>
              <a:rPr lang="it-IT" dirty="0" smtClean="0"/>
              <a:t>Era una bella giornata ma io stavo facendo i compiti; c’erano pure mia cugina Vittoria e mia sorella che giocavano beatamente. Sono andata in bagno e quando sono tornata ho visto scarabocchiato il mio lavoro. Sono andata da quelle due pesti e le ho chiuse in camera. Poi però mi sono pentita.</a:t>
            </a:r>
          </a:p>
          <a:p>
            <a:pPr algn="ctr"/>
            <a:endParaRPr lang="it-IT" dirty="0" smtClean="0"/>
          </a:p>
          <a:p>
            <a:pPr algn="ctr"/>
            <a:r>
              <a:rPr lang="it-IT" dirty="0" smtClean="0"/>
              <a:t>ANNA</a:t>
            </a:r>
          </a:p>
          <a:p>
            <a:pPr algn="ctr"/>
            <a:endParaRPr lang="it-IT" dirty="0" smtClean="0"/>
          </a:p>
          <a:p>
            <a:pPr algn="ctr"/>
            <a:endParaRPr lang="it-IT" dirty="0"/>
          </a:p>
        </p:txBody>
      </p:sp>
      <p:sp>
        <p:nvSpPr>
          <p:cNvPr id="5" name="Rettangolo 4"/>
          <p:cNvSpPr/>
          <p:nvPr/>
        </p:nvSpPr>
        <p:spPr>
          <a:xfrm>
            <a:off x="4067944" y="332656"/>
            <a:ext cx="4248472" cy="3528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L’anno scorso ero al mare con i miei amici. Decidemmo di prendere il pedalò per fare dei tuffi. Appena saliti iniziammo a farli e ad un certo punto tutti spingevano tutti. Io, senza pensare spinsi Giulia ma lei non sapeva nuotare. Iniziò a chiedere aiuto, le lanciammo il salvagente e tutto finì bene ma eravamo tutti spaventatissimi. Lei mi perdonò ma da quella volta ho capito che bisogna pensare prima di agire.</a:t>
            </a:r>
          </a:p>
          <a:p>
            <a:pPr algn="ctr"/>
            <a:r>
              <a:rPr lang="it-IT" dirty="0" smtClean="0"/>
              <a:t>GIULIA S.</a:t>
            </a:r>
            <a:endParaRPr lang="it-IT" dirty="0"/>
          </a:p>
        </p:txBody>
      </p:sp>
      <p:sp>
        <p:nvSpPr>
          <p:cNvPr id="8" name="Rettangolo 7"/>
          <p:cNvSpPr/>
          <p:nvPr/>
        </p:nvSpPr>
        <p:spPr>
          <a:xfrm>
            <a:off x="4067944" y="3789040"/>
            <a:ext cx="4680520" cy="2880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Ero al mare con un mio amico; avevo portato un pallone e mi sono messo a giocare con lui; ero eccitatissimo. Ad un certo punto, senza motivo, lo ha lanciato sugli scogli e il pallone si è bucato. Arrabbiatissimo gli ho dato un pugno sulla faccia; si è messo a piangere. Ho riflettuto e ho capito di essere stato troppo violento; alla fine era solo un pallone, niente era più prezioso dell’amicizia con il mio             amico.                                               MARCO</a:t>
            </a:r>
          </a:p>
        </p:txBody>
      </p:sp>
      <p:pic>
        <p:nvPicPr>
          <p:cNvPr id="9" name="Segnaposto contenuto 8" descr="swim-clip-art.jpg"/>
          <p:cNvPicPr>
            <a:picLocks noGrp="1" noChangeAspect="1"/>
          </p:cNvPicPr>
          <p:nvPr>
            <p:ph idx="1"/>
          </p:nvPr>
        </p:nvPicPr>
        <p:blipFill>
          <a:blip r:embed="rId2" cstate="print"/>
          <a:stretch>
            <a:fillRect/>
          </a:stretch>
        </p:blipFill>
        <p:spPr>
          <a:xfrm rot="20993937">
            <a:off x="1733653" y="5135350"/>
            <a:ext cx="1511034" cy="1279342"/>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lstStyle/>
          <a:p>
            <a:pPr>
              <a:buNone/>
            </a:pPr>
            <a:r>
              <a:rPr lang="it-IT" dirty="0" smtClean="0"/>
              <a:t>-avere la possibilità di vedere  e quindi CAPIRE meglio </a:t>
            </a:r>
          </a:p>
          <a:p>
            <a:pPr>
              <a:buNone/>
            </a:pPr>
            <a:r>
              <a:rPr lang="it-IT" dirty="0" smtClean="0"/>
              <a:t>-per vedere meglio esistono tanti strumenti: microscopio, telescopio, binocolo, lente di </a:t>
            </a:r>
            <a:r>
              <a:rPr lang="it-IT" dirty="0" err="1" smtClean="0"/>
              <a:t>ingrandimento…</a:t>
            </a:r>
            <a:endParaRPr lang="it-IT" dirty="0" smtClean="0"/>
          </a:p>
          <a:p>
            <a:pPr>
              <a:buNone/>
            </a:pPr>
            <a:endParaRPr lang="it-IT" dirty="0" smtClean="0"/>
          </a:p>
          <a:p>
            <a:pPr>
              <a:buNone/>
            </a:pPr>
            <a:r>
              <a:rPr lang="it-IT" sz="2800" dirty="0" smtClean="0"/>
              <a:t>tutti questi strumenti , però, bisogna saperli usare</a:t>
            </a:r>
          </a:p>
          <a:p>
            <a:pPr>
              <a:buNone/>
            </a:pPr>
            <a:endParaRPr lang="it-IT" sz="2800" dirty="0" smtClean="0"/>
          </a:p>
          <a:p>
            <a:pPr>
              <a:buNone/>
            </a:pPr>
            <a:r>
              <a:rPr lang="it-IT" sz="2800" dirty="0" smtClean="0"/>
              <a:t>CONCLUSIONE:</a:t>
            </a:r>
          </a:p>
          <a:p>
            <a:pPr>
              <a:buNone/>
            </a:pPr>
            <a:r>
              <a:rPr lang="it-IT" sz="2800" dirty="0" smtClean="0"/>
              <a:t>PER VEDERE MEGLIO BISOGNA CONOSCERE</a:t>
            </a:r>
          </a:p>
          <a:p>
            <a:pPr>
              <a:buNone/>
            </a:pPr>
            <a:endParaRPr lang="it-IT" sz="2800" dirty="0"/>
          </a:p>
        </p:txBody>
      </p:sp>
      <p:sp>
        <p:nvSpPr>
          <p:cNvPr id="3" name="Titolo 2"/>
          <p:cNvSpPr>
            <a:spLocks noGrp="1"/>
          </p:cNvSpPr>
          <p:nvPr>
            <p:ph type="title"/>
          </p:nvPr>
        </p:nvSpPr>
        <p:spPr/>
        <p:txBody>
          <a:bodyPr/>
          <a:lstStyle/>
          <a:p>
            <a:r>
              <a:rPr lang="it-IT" dirty="0" smtClean="0"/>
              <a:t>Salire in alto vuol dire secondo noi:</a:t>
            </a:r>
            <a:endParaRPr lang="it-IT"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a:xfrm>
            <a:off x="323528" y="2708920"/>
            <a:ext cx="8363272" cy="3387080"/>
          </a:xfrm>
        </p:spPr>
        <p:txBody>
          <a:bodyPr>
            <a:normAutofit fontScale="92500" lnSpcReduction="20000"/>
          </a:bodyPr>
          <a:lstStyle/>
          <a:p>
            <a:pPr>
              <a:buNone/>
            </a:pPr>
            <a:r>
              <a:rPr lang="it-IT" dirty="0" smtClean="0"/>
              <a:t>-PROVANDO E RIPROVANDO</a:t>
            </a:r>
          </a:p>
          <a:p>
            <a:pPr>
              <a:buNone/>
            </a:pPr>
            <a:r>
              <a:rPr lang="it-IT" dirty="0" smtClean="0"/>
              <a:t> SENZA PREOCCUPARSI DEGLI ERRORI</a:t>
            </a:r>
          </a:p>
          <a:p>
            <a:pPr>
              <a:buNone/>
            </a:pPr>
            <a:r>
              <a:rPr lang="it-IT" dirty="0" smtClean="0"/>
              <a:t>-ASCOLTANDO</a:t>
            </a:r>
          </a:p>
          <a:p>
            <a:pPr>
              <a:buNone/>
            </a:pPr>
            <a:r>
              <a:rPr lang="it-IT" dirty="0" smtClean="0"/>
              <a:t>-GUARDANDO</a:t>
            </a:r>
          </a:p>
          <a:p>
            <a:pPr>
              <a:buNone/>
            </a:pPr>
            <a:r>
              <a:rPr lang="it-IT" dirty="0" smtClean="0"/>
              <a:t>-TOCCANDO</a:t>
            </a:r>
          </a:p>
          <a:p>
            <a:pPr>
              <a:buNone/>
            </a:pPr>
            <a:r>
              <a:rPr lang="it-IT" dirty="0" smtClean="0"/>
              <a:t>-FACENDO</a:t>
            </a:r>
          </a:p>
          <a:p>
            <a:pPr>
              <a:buNone/>
            </a:pPr>
            <a:r>
              <a:rPr lang="it-IT" dirty="0" smtClean="0"/>
              <a:t>-STUDIANDO</a:t>
            </a:r>
          </a:p>
          <a:p>
            <a:pPr>
              <a:buNone/>
            </a:pPr>
            <a:r>
              <a:rPr lang="it-IT" dirty="0" smtClean="0"/>
              <a:t>-RIFLETTENDO  OGNI VOLTA</a:t>
            </a:r>
          </a:p>
          <a:p>
            <a:pPr>
              <a:buNone/>
            </a:pPr>
            <a:r>
              <a:rPr lang="it-IT" dirty="0" smtClean="0"/>
              <a:t> SU COME HO FATTO </a:t>
            </a:r>
            <a:endParaRPr lang="it-IT" dirty="0"/>
          </a:p>
        </p:txBody>
      </p:sp>
      <p:sp>
        <p:nvSpPr>
          <p:cNvPr id="3" name="Titolo 2"/>
          <p:cNvSpPr>
            <a:spLocks noGrp="1"/>
          </p:cNvSpPr>
          <p:nvPr>
            <p:ph type="title"/>
          </p:nvPr>
        </p:nvSpPr>
        <p:spPr/>
        <p:txBody>
          <a:bodyPr/>
          <a:lstStyle/>
          <a:p>
            <a:r>
              <a:rPr lang="it-IT" dirty="0" smtClean="0"/>
              <a:t>COME CONOSCIAMO?</a:t>
            </a:r>
            <a:endParaRPr lang="it-IT" dirty="0"/>
          </a:p>
        </p:txBody>
      </p:sp>
      <p:sp>
        <p:nvSpPr>
          <p:cNvPr id="6" name="Freccia in giù 5"/>
          <p:cNvSpPr/>
          <p:nvPr/>
        </p:nvSpPr>
        <p:spPr>
          <a:xfrm>
            <a:off x="3923928" y="1484784"/>
            <a:ext cx="648072"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 name="Immagine 4" descr="scratch-head01-idea-animated-animation-smiley-emoticon-00041_zpsae44ae10.gif"/>
          <p:cNvPicPr>
            <a:picLocks noChangeAspect="1"/>
          </p:cNvPicPr>
          <p:nvPr/>
        </p:nvPicPr>
        <p:blipFill>
          <a:blip r:embed="rId2" cstate="print"/>
          <a:stretch>
            <a:fillRect/>
          </a:stretch>
        </p:blipFill>
        <p:spPr>
          <a:xfrm>
            <a:off x="6156176" y="1340768"/>
            <a:ext cx="1905000" cy="1905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lstStyle/>
          <a:p>
            <a:pPr>
              <a:buNone/>
            </a:pPr>
            <a:r>
              <a:rPr lang="it-IT" dirty="0" smtClean="0"/>
              <a:t>Secondo noi sono le nostre  </a:t>
            </a:r>
            <a:endParaRPr lang="it-IT" dirty="0"/>
          </a:p>
        </p:txBody>
      </p:sp>
      <p:sp>
        <p:nvSpPr>
          <p:cNvPr id="3" name="Titolo 2"/>
          <p:cNvSpPr>
            <a:spLocks noGrp="1"/>
          </p:cNvSpPr>
          <p:nvPr>
            <p:ph type="title"/>
          </p:nvPr>
        </p:nvSpPr>
        <p:spPr/>
        <p:txBody>
          <a:bodyPr>
            <a:normAutofit fontScale="90000"/>
          </a:bodyPr>
          <a:lstStyle/>
          <a:p>
            <a:r>
              <a:rPr lang="it-IT" dirty="0" smtClean="0"/>
              <a:t>COSA SONO I MOSTRI? (</a:t>
            </a:r>
            <a:r>
              <a:rPr lang="it-IT" dirty="0" err="1" smtClean="0"/>
              <a:t>circle-time</a:t>
            </a:r>
            <a:r>
              <a:rPr lang="it-IT" dirty="0" smtClean="0"/>
              <a:t>)</a:t>
            </a:r>
            <a:endParaRPr lang="it-IT" dirty="0"/>
          </a:p>
        </p:txBody>
      </p:sp>
      <p:pic>
        <p:nvPicPr>
          <p:cNvPr id="1026" name="Picture 2" descr="C:\Documents and Settings\Utente\Desktop\15 - 1.gif"/>
          <p:cNvPicPr>
            <a:picLocks noChangeAspect="1" noChangeArrowheads="1"/>
          </p:cNvPicPr>
          <p:nvPr/>
        </p:nvPicPr>
        <p:blipFill>
          <a:blip r:embed="rId2" cstate="print"/>
          <a:srcRect/>
          <a:stretch>
            <a:fillRect/>
          </a:stretch>
        </p:blipFill>
        <p:spPr bwMode="auto">
          <a:xfrm>
            <a:off x="4499992" y="1412776"/>
            <a:ext cx="1656184" cy="1224136"/>
          </a:xfrm>
          <a:prstGeom prst="rect">
            <a:avLst/>
          </a:prstGeom>
          <a:noFill/>
        </p:spPr>
      </p:pic>
      <p:sp>
        <p:nvSpPr>
          <p:cNvPr id="6" name="Rettangolo 5"/>
          <p:cNvSpPr/>
          <p:nvPr/>
        </p:nvSpPr>
        <p:spPr>
          <a:xfrm>
            <a:off x="5652120" y="1412776"/>
            <a:ext cx="3240360" cy="923330"/>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it-IT" sz="5400" b="1" cap="none" spc="0" dirty="0" smtClean="0">
                <a:ln w="50800"/>
                <a:solidFill>
                  <a:schemeClr val="bg1">
                    <a:shade val="50000"/>
                  </a:schemeClr>
                </a:solidFill>
                <a:effectLst/>
              </a:rPr>
              <a:t>paure</a:t>
            </a:r>
            <a:endParaRPr lang="it-IT" sz="5400" b="1" cap="none" spc="0" dirty="0">
              <a:ln w="50800"/>
              <a:solidFill>
                <a:schemeClr val="bg1">
                  <a:shade val="50000"/>
                </a:schemeClr>
              </a:solidFill>
              <a:effectLst/>
            </a:endParaRPr>
          </a:p>
        </p:txBody>
      </p:sp>
      <p:sp>
        <p:nvSpPr>
          <p:cNvPr id="10" name="CasellaDiTesto 9"/>
          <p:cNvSpPr txBox="1"/>
          <p:nvPr/>
        </p:nvSpPr>
        <p:spPr>
          <a:xfrm>
            <a:off x="611560" y="2564904"/>
            <a:ext cx="2250681" cy="4247317"/>
          </a:xfrm>
          <a:prstGeom prst="rect">
            <a:avLst/>
          </a:prstGeom>
          <a:noFill/>
        </p:spPr>
        <p:txBody>
          <a:bodyPr wrap="none" rtlCol="0">
            <a:spAutoFit/>
          </a:bodyPr>
          <a:lstStyle/>
          <a:p>
            <a:r>
              <a:rPr lang="it-IT" sz="2800" dirty="0" smtClean="0"/>
              <a:t>-il buio</a:t>
            </a:r>
          </a:p>
          <a:p>
            <a:r>
              <a:rPr lang="it-IT" sz="2800" dirty="0" smtClean="0"/>
              <a:t>-spazi chiusi</a:t>
            </a:r>
          </a:p>
          <a:p>
            <a:r>
              <a:rPr lang="it-IT" sz="2800" dirty="0" smtClean="0"/>
              <a:t>-altezza</a:t>
            </a:r>
          </a:p>
          <a:p>
            <a:r>
              <a:rPr lang="it-IT" sz="2800" dirty="0" smtClean="0"/>
              <a:t>-cani </a:t>
            </a:r>
          </a:p>
          <a:p>
            <a:r>
              <a:rPr lang="it-IT" sz="2800" dirty="0" smtClean="0"/>
              <a:t>-pagliacci</a:t>
            </a:r>
          </a:p>
          <a:p>
            <a:r>
              <a:rPr lang="it-IT" sz="2800" dirty="0" smtClean="0"/>
              <a:t>-stare da soli</a:t>
            </a:r>
          </a:p>
          <a:p>
            <a:r>
              <a:rPr lang="it-IT" sz="2800" dirty="0" smtClean="0"/>
              <a:t>-ladri</a:t>
            </a:r>
          </a:p>
          <a:p>
            <a:r>
              <a:rPr lang="it-IT" sz="2800" dirty="0" smtClean="0"/>
              <a:t>-velocità</a:t>
            </a:r>
          </a:p>
          <a:p>
            <a:r>
              <a:rPr lang="it-IT" sz="2800" dirty="0" smtClean="0"/>
              <a:t>-essere rapito</a:t>
            </a:r>
          </a:p>
          <a:p>
            <a:endParaRPr lang="it-IT" dirty="0"/>
          </a:p>
        </p:txBody>
      </p:sp>
      <p:sp>
        <p:nvSpPr>
          <p:cNvPr id="11" name="Freccia a sinistra 10"/>
          <p:cNvSpPr/>
          <p:nvPr/>
        </p:nvSpPr>
        <p:spPr>
          <a:xfrm>
            <a:off x="6300192" y="2636912"/>
            <a:ext cx="1872208" cy="8640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reccia a sinistra 11"/>
          <p:cNvSpPr/>
          <p:nvPr/>
        </p:nvSpPr>
        <p:spPr>
          <a:xfrm>
            <a:off x="3851920" y="2636912"/>
            <a:ext cx="1872208" cy="8640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23529" y="1484784"/>
            <a:ext cx="4752527" cy="5632311"/>
          </a:xfrm>
          <a:prstGeom prst="rect">
            <a:avLst/>
          </a:prstGeom>
          <a:noFill/>
        </p:spPr>
        <p:txBody>
          <a:bodyPr wrap="square" rtlCol="0">
            <a:spAutoFit/>
          </a:bodyPr>
          <a:lstStyle/>
          <a:p>
            <a:r>
              <a:rPr lang="it-IT" dirty="0" smtClean="0"/>
              <a:t>COSA FACCIO QUANDO HO PAURA?</a:t>
            </a:r>
          </a:p>
          <a:p>
            <a:endParaRPr lang="it-IT" dirty="0" smtClean="0"/>
          </a:p>
          <a:p>
            <a:endParaRPr lang="it-IT" dirty="0" smtClean="0"/>
          </a:p>
          <a:p>
            <a:endParaRPr lang="it-IT" dirty="0" smtClean="0"/>
          </a:p>
          <a:p>
            <a:r>
              <a:rPr lang="it-IT" dirty="0" smtClean="0"/>
              <a:t>-penso positivo (Giulia S., Francesca)</a:t>
            </a:r>
          </a:p>
          <a:p>
            <a:r>
              <a:rPr lang="it-IT" dirty="0" smtClean="0"/>
              <a:t>-canto (Bea, </a:t>
            </a:r>
            <a:r>
              <a:rPr lang="it-IT" dirty="0" err="1" smtClean="0"/>
              <a:t>Cate</a:t>
            </a:r>
            <a:r>
              <a:rPr lang="it-IT" dirty="0" smtClean="0"/>
              <a:t>)</a:t>
            </a:r>
          </a:p>
          <a:p>
            <a:r>
              <a:rPr lang="it-IT" dirty="0" smtClean="0"/>
              <a:t>-mi nascondo (Carlotta, Andrea, Riccardo,)</a:t>
            </a:r>
          </a:p>
          <a:p>
            <a:r>
              <a:rPr lang="it-IT" dirty="0" smtClean="0"/>
              <a:t>-do pugni al cuscino (Christian, Sofia, Marco)</a:t>
            </a:r>
          </a:p>
          <a:p>
            <a:r>
              <a:rPr lang="it-IT" dirty="0" smtClean="0"/>
              <a:t>-stringo forte un pupazzo (</a:t>
            </a:r>
            <a:r>
              <a:rPr lang="it-IT" dirty="0" err="1" smtClean="0"/>
              <a:t>Sumitra</a:t>
            </a:r>
            <a:r>
              <a:rPr lang="it-IT" dirty="0" smtClean="0"/>
              <a:t>, Martina)</a:t>
            </a:r>
          </a:p>
          <a:p>
            <a:r>
              <a:rPr lang="it-IT" dirty="0" smtClean="0"/>
              <a:t>-scappo in cerca di mamma (Eleonora)</a:t>
            </a:r>
          </a:p>
          <a:p>
            <a:r>
              <a:rPr lang="it-IT" dirty="0" smtClean="0"/>
              <a:t>-cammino (Agnese, Alice, Laura, Raffa, Anna)</a:t>
            </a:r>
          </a:p>
          <a:p>
            <a:r>
              <a:rPr lang="it-IT" dirty="0" smtClean="0"/>
              <a:t>-mi distraggo (Francesco, Filippo)</a:t>
            </a:r>
          </a:p>
          <a:p>
            <a:r>
              <a:rPr lang="it-IT" dirty="0" smtClean="0"/>
              <a:t>-corro sul posto (Giulia D. G.)</a:t>
            </a:r>
          </a:p>
          <a:p>
            <a:r>
              <a:rPr lang="it-IT" dirty="0" smtClean="0"/>
              <a:t>-guardo la tv (</a:t>
            </a:r>
            <a:r>
              <a:rPr lang="it-IT" dirty="0" err="1" smtClean="0"/>
              <a:t>Ale</a:t>
            </a:r>
            <a:r>
              <a:rPr lang="it-IT" dirty="0" smtClean="0"/>
              <a:t>, Giulio)</a:t>
            </a:r>
          </a:p>
          <a:p>
            <a:r>
              <a:rPr lang="it-IT" dirty="0" smtClean="0"/>
              <a:t>-leggo (Fede, Giulio, Alice)</a:t>
            </a:r>
          </a:p>
          <a:p>
            <a:r>
              <a:rPr lang="it-IT" dirty="0" smtClean="0"/>
              <a:t>-respiro profondamente (</a:t>
            </a:r>
            <a:r>
              <a:rPr lang="it-IT" dirty="0" err="1" smtClean="0"/>
              <a:t>Cate</a:t>
            </a:r>
            <a:r>
              <a:rPr lang="it-IT" dirty="0" smtClean="0"/>
              <a:t>, Riccardo)</a:t>
            </a:r>
          </a:p>
          <a:p>
            <a:r>
              <a:rPr lang="it-IT" dirty="0" smtClean="0"/>
              <a:t>-mangio (Bea)</a:t>
            </a:r>
          </a:p>
          <a:p>
            <a:r>
              <a:rPr lang="it-IT" dirty="0" smtClean="0"/>
              <a:t> </a:t>
            </a:r>
          </a:p>
          <a:p>
            <a:endParaRPr lang="it-IT" dirty="0" smtClean="0"/>
          </a:p>
          <a:p>
            <a:endParaRPr lang="it-IT" dirty="0"/>
          </a:p>
        </p:txBody>
      </p:sp>
      <p:sp>
        <p:nvSpPr>
          <p:cNvPr id="3" name="CasellaDiTesto 2"/>
          <p:cNvSpPr txBox="1"/>
          <p:nvPr/>
        </p:nvSpPr>
        <p:spPr>
          <a:xfrm>
            <a:off x="5076056" y="260648"/>
            <a:ext cx="3744416" cy="646331"/>
          </a:xfrm>
          <a:prstGeom prst="rect">
            <a:avLst/>
          </a:prstGeom>
          <a:noFill/>
        </p:spPr>
        <p:txBody>
          <a:bodyPr wrap="square" rtlCol="0">
            <a:spAutoFit/>
          </a:bodyPr>
          <a:lstStyle/>
          <a:p>
            <a:endParaRPr lang="it-IT" dirty="0" smtClean="0">
              <a:solidFill>
                <a:srgbClr val="FFFF00"/>
              </a:solidFill>
            </a:endParaRPr>
          </a:p>
          <a:p>
            <a:r>
              <a:rPr lang="it-IT" dirty="0" smtClean="0">
                <a:solidFill>
                  <a:srgbClr val="FFFF00"/>
                </a:solidFill>
              </a:rPr>
              <a:t> </a:t>
            </a:r>
            <a:endParaRPr lang="it-IT" dirty="0">
              <a:solidFill>
                <a:srgbClr val="FFFF00"/>
              </a:solidFill>
            </a:endParaRPr>
          </a:p>
        </p:txBody>
      </p:sp>
      <p:sp>
        <p:nvSpPr>
          <p:cNvPr id="4" name="Rettangolo 3"/>
          <p:cNvSpPr/>
          <p:nvPr/>
        </p:nvSpPr>
        <p:spPr>
          <a:xfrm>
            <a:off x="5004048" y="332656"/>
            <a:ext cx="3888432" cy="30963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dirty="0" smtClean="0">
                <a:solidFill>
                  <a:srgbClr val="FFFF00"/>
                </a:solidFill>
              </a:rPr>
              <a:t>IO PENSO POSITIVO</a:t>
            </a:r>
          </a:p>
          <a:p>
            <a:r>
              <a:rPr lang="it-IT" dirty="0" smtClean="0">
                <a:solidFill>
                  <a:srgbClr val="FFFF00"/>
                </a:solidFill>
              </a:rPr>
              <a:t>PERCHE’ SON VIVO, </a:t>
            </a:r>
          </a:p>
          <a:p>
            <a:r>
              <a:rPr lang="it-IT" dirty="0" smtClean="0">
                <a:solidFill>
                  <a:srgbClr val="FFFF00"/>
                </a:solidFill>
              </a:rPr>
              <a:t>PERCHE’ SON VIVO.</a:t>
            </a:r>
          </a:p>
          <a:p>
            <a:r>
              <a:rPr lang="it-IT" dirty="0" smtClean="0">
                <a:solidFill>
                  <a:srgbClr val="FFFF00"/>
                </a:solidFill>
              </a:rPr>
              <a:t>NIENTE E NESSUNO AL MONDO</a:t>
            </a:r>
          </a:p>
          <a:p>
            <a:r>
              <a:rPr lang="it-IT" dirty="0" smtClean="0">
                <a:solidFill>
                  <a:srgbClr val="FFFF00"/>
                </a:solidFill>
              </a:rPr>
              <a:t>POTRA’ FERMARMI DAL RAGIONARE.</a:t>
            </a:r>
          </a:p>
          <a:p>
            <a:r>
              <a:rPr lang="it-IT" dirty="0" smtClean="0">
                <a:solidFill>
                  <a:srgbClr val="FFFF00"/>
                </a:solidFill>
              </a:rPr>
              <a:t>NIENTE E NESSUNO AL MONDO </a:t>
            </a:r>
          </a:p>
          <a:p>
            <a:r>
              <a:rPr lang="it-IT" dirty="0" smtClean="0">
                <a:solidFill>
                  <a:srgbClr val="FFFF00"/>
                </a:solidFill>
              </a:rPr>
              <a:t>POTRA’ FERMARE, </a:t>
            </a:r>
            <a:r>
              <a:rPr lang="it-IT" dirty="0" err="1" smtClean="0">
                <a:solidFill>
                  <a:srgbClr val="FFFF00"/>
                </a:solidFill>
              </a:rPr>
              <a:t>FERMARE</a:t>
            </a:r>
            <a:r>
              <a:rPr lang="it-IT" dirty="0" smtClean="0">
                <a:solidFill>
                  <a:srgbClr val="FFFF00"/>
                </a:solidFill>
              </a:rPr>
              <a:t>,</a:t>
            </a:r>
          </a:p>
          <a:p>
            <a:r>
              <a:rPr lang="it-IT" dirty="0" smtClean="0">
                <a:solidFill>
                  <a:srgbClr val="FFFF00"/>
                </a:solidFill>
              </a:rPr>
              <a:t>FERMARE, </a:t>
            </a:r>
            <a:r>
              <a:rPr lang="it-IT" dirty="0" err="1" smtClean="0">
                <a:solidFill>
                  <a:srgbClr val="FFFF00"/>
                </a:solidFill>
              </a:rPr>
              <a:t>FERMARE</a:t>
            </a:r>
            <a:r>
              <a:rPr lang="it-IT" dirty="0" smtClean="0">
                <a:solidFill>
                  <a:srgbClr val="FFFF00"/>
                </a:solidFill>
              </a:rPr>
              <a:t> </a:t>
            </a:r>
          </a:p>
          <a:p>
            <a:endParaRPr lang="it-IT" dirty="0" smtClean="0">
              <a:solidFill>
                <a:srgbClr val="FFFF00"/>
              </a:solidFill>
            </a:endParaRPr>
          </a:p>
          <a:p>
            <a:r>
              <a:rPr lang="it-IT" dirty="0" smtClean="0">
                <a:solidFill>
                  <a:srgbClr val="FFFF00"/>
                </a:solidFill>
              </a:rPr>
              <a:t>JOVANOTTI</a:t>
            </a:r>
            <a:endParaRPr lang="it-IT" dirty="0"/>
          </a:p>
        </p:txBody>
      </p:sp>
      <p:pic>
        <p:nvPicPr>
          <p:cNvPr id="5" name="Immagine 4" descr="50.gif"/>
          <p:cNvPicPr>
            <a:picLocks noChangeAspect="1"/>
          </p:cNvPicPr>
          <p:nvPr/>
        </p:nvPicPr>
        <p:blipFill>
          <a:blip r:embed="rId2" cstate="print"/>
          <a:stretch>
            <a:fillRect/>
          </a:stretch>
        </p:blipFill>
        <p:spPr>
          <a:xfrm>
            <a:off x="5724128" y="4509120"/>
            <a:ext cx="1800225" cy="100965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rot="20225321">
            <a:off x="219829" y="878397"/>
            <a:ext cx="3684085" cy="369332"/>
          </a:xfrm>
          <a:prstGeom prst="rect">
            <a:avLst/>
          </a:prstGeom>
          <a:noFill/>
        </p:spPr>
        <p:txBody>
          <a:bodyPr wrap="none" rtlCol="0">
            <a:spAutoFit/>
          </a:bodyPr>
          <a:lstStyle/>
          <a:p>
            <a:r>
              <a:rPr lang="it-IT" dirty="0" smtClean="0"/>
              <a:t>DISEGNIAMO LE NOSTRE PAURE</a:t>
            </a:r>
            <a:endParaRPr lang="it-IT" dirty="0"/>
          </a:p>
        </p:txBody>
      </p:sp>
      <p:pic>
        <p:nvPicPr>
          <p:cNvPr id="3" name="Immagine 2" descr="MEDUSA42.jpg"/>
          <p:cNvPicPr>
            <a:picLocks noChangeAspect="1"/>
          </p:cNvPicPr>
          <p:nvPr/>
        </p:nvPicPr>
        <p:blipFill>
          <a:blip r:embed="rId2" cstate="print"/>
          <a:stretch>
            <a:fillRect/>
          </a:stretch>
        </p:blipFill>
        <p:spPr>
          <a:xfrm rot="11916802">
            <a:off x="5788056" y="1029161"/>
            <a:ext cx="2150199" cy="3008968"/>
          </a:xfrm>
          <a:prstGeom prst="rect">
            <a:avLst/>
          </a:prstGeom>
          <a:ln w="88900" cap="sq" cmpd="thickThin">
            <a:solidFill>
              <a:srgbClr val="000000"/>
            </a:solidFill>
            <a:prstDash val="solid"/>
            <a:miter lim="800000"/>
          </a:ln>
          <a:effectLst>
            <a:innerShdw blurRad="76200">
              <a:srgbClr val="000000"/>
            </a:innerShdw>
          </a:effectLst>
        </p:spPr>
      </p:pic>
      <p:pic>
        <p:nvPicPr>
          <p:cNvPr id="4" name="Immagine 3" descr="MEDUSA43.jpg"/>
          <p:cNvPicPr>
            <a:picLocks noChangeAspect="1"/>
          </p:cNvPicPr>
          <p:nvPr/>
        </p:nvPicPr>
        <p:blipFill>
          <a:blip r:embed="rId3" cstate="print"/>
          <a:stretch>
            <a:fillRect/>
          </a:stretch>
        </p:blipFill>
        <p:spPr>
          <a:xfrm rot="11318493">
            <a:off x="3417970" y="982811"/>
            <a:ext cx="2172464" cy="3014294"/>
          </a:xfrm>
          <a:prstGeom prst="rect">
            <a:avLst/>
          </a:prstGeom>
          <a:ln w="88900" cap="sq" cmpd="thickThin">
            <a:solidFill>
              <a:srgbClr val="000000"/>
            </a:solidFill>
            <a:prstDash val="solid"/>
            <a:miter lim="800000"/>
          </a:ln>
          <a:effectLst>
            <a:innerShdw blurRad="76200">
              <a:srgbClr val="000000"/>
            </a:innerShdw>
          </a:effectLst>
        </p:spPr>
      </p:pic>
      <p:pic>
        <p:nvPicPr>
          <p:cNvPr id="6" name="Immagine 5" descr="MEDUSA45.jpg"/>
          <p:cNvPicPr>
            <a:picLocks noChangeAspect="1"/>
          </p:cNvPicPr>
          <p:nvPr/>
        </p:nvPicPr>
        <p:blipFill>
          <a:blip r:embed="rId4" cstate="print"/>
          <a:stretch>
            <a:fillRect/>
          </a:stretch>
        </p:blipFill>
        <p:spPr>
          <a:xfrm>
            <a:off x="5220072" y="3573016"/>
            <a:ext cx="1944216" cy="2689346"/>
          </a:xfrm>
          <a:prstGeom prst="rect">
            <a:avLst/>
          </a:prstGeom>
          <a:ln w="88900" cap="sq" cmpd="thickThin">
            <a:solidFill>
              <a:srgbClr val="000000"/>
            </a:solidFill>
            <a:prstDash val="solid"/>
            <a:miter lim="800000"/>
          </a:ln>
          <a:effectLst>
            <a:innerShdw blurRad="76200">
              <a:srgbClr val="000000"/>
            </a:innerShdw>
          </a:effectLst>
        </p:spPr>
      </p:pic>
      <p:pic>
        <p:nvPicPr>
          <p:cNvPr id="7" name="Immagine 6" descr="MEDUSA46.jpg"/>
          <p:cNvPicPr>
            <a:picLocks noChangeAspect="1"/>
          </p:cNvPicPr>
          <p:nvPr/>
        </p:nvPicPr>
        <p:blipFill>
          <a:blip r:embed="rId5" cstate="print"/>
          <a:stretch>
            <a:fillRect/>
          </a:stretch>
        </p:blipFill>
        <p:spPr>
          <a:xfrm>
            <a:off x="2555776" y="3573016"/>
            <a:ext cx="2029232" cy="2808312"/>
          </a:xfrm>
          <a:prstGeom prst="rect">
            <a:avLst/>
          </a:prstGeom>
          <a:ln w="88900" cap="sq" cmpd="thickThin">
            <a:solidFill>
              <a:srgbClr val="000000"/>
            </a:solidFill>
            <a:prstDash val="solid"/>
            <a:miter lim="800000"/>
          </a:ln>
          <a:effectLst>
            <a:innerShdw blurRad="76200">
              <a:srgbClr val="000000"/>
            </a:innerShdw>
          </a:effectLst>
        </p:spPr>
      </p:pic>
      <p:pic>
        <p:nvPicPr>
          <p:cNvPr id="8" name="Immagine 7" descr="MEDUSA47.jpg"/>
          <p:cNvPicPr>
            <a:picLocks noChangeAspect="1"/>
          </p:cNvPicPr>
          <p:nvPr/>
        </p:nvPicPr>
        <p:blipFill>
          <a:blip r:embed="rId6" cstate="print"/>
          <a:stretch>
            <a:fillRect/>
          </a:stretch>
        </p:blipFill>
        <p:spPr>
          <a:xfrm rot="20144971">
            <a:off x="663581" y="2207780"/>
            <a:ext cx="2016224" cy="2790310"/>
          </a:xfrm>
          <a:prstGeom prst="rect">
            <a:avLst/>
          </a:prstGeom>
          <a:ln w="88900" cap="sq" cmpd="thickThin">
            <a:solidFill>
              <a:srgbClr val="000000"/>
            </a:solidFill>
            <a:prstDash val="solid"/>
            <a:miter lim="800000"/>
          </a:ln>
          <a:effectLst>
            <a:innerShdw blurRad="76200">
              <a:srgbClr val="000000"/>
            </a:innerShdw>
          </a:effectLst>
        </p:spPr>
      </p:pic>
      <p:sp>
        <p:nvSpPr>
          <p:cNvPr id="9" name="CasellaDiTesto 8"/>
          <p:cNvSpPr txBox="1"/>
          <p:nvPr/>
        </p:nvSpPr>
        <p:spPr>
          <a:xfrm>
            <a:off x="7020272" y="476672"/>
            <a:ext cx="1663917" cy="369332"/>
          </a:xfrm>
          <a:prstGeom prst="rect">
            <a:avLst/>
          </a:prstGeom>
          <a:noFill/>
        </p:spPr>
        <p:txBody>
          <a:bodyPr wrap="none" rtlCol="0">
            <a:spAutoFit/>
          </a:bodyPr>
          <a:lstStyle/>
          <a:p>
            <a:r>
              <a:rPr lang="it-IT" dirty="0" smtClean="0"/>
              <a:t>ALESSANDRO</a:t>
            </a:r>
            <a:endParaRPr lang="it-IT" dirty="0"/>
          </a:p>
        </p:txBody>
      </p:sp>
      <p:sp>
        <p:nvSpPr>
          <p:cNvPr id="10" name="CasellaDiTesto 9"/>
          <p:cNvSpPr txBox="1"/>
          <p:nvPr/>
        </p:nvSpPr>
        <p:spPr>
          <a:xfrm>
            <a:off x="7668344" y="4365104"/>
            <a:ext cx="1054904" cy="369332"/>
          </a:xfrm>
          <a:prstGeom prst="rect">
            <a:avLst/>
          </a:prstGeom>
          <a:noFill/>
        </p:spPr>
        <p:txBody>
          <a:bodyPr wrap="none" rtlCol="0">
            <a:spAutoFit/>
          </a:bodyPr>
          <a:lstStyle/>
          <a:p>
            <a:r>
              <a:rPr lang="it-IT" dirty="0" smtClean="0"/>
              <a:t>JACOPO</a:t>
            </a:r>
            <a:endParaRPr lang="it-IT" dirty="0"/>
          </a:p>
        </p:txBody>
      </p:sp>
      <p:sp>
        <p:nvSpPr>
          <p:cNvPr id="11" name="CasellaDiTesto 10"/>
          <p:cNvSpPr txBox="1"/>
          <p:nvPr/>
        </p:nvSpPr>
        <p:spPr>
          <a:xfrm>
            <a:off x="1187624" y="6093296"/>
            <a:ext cx="1202573" cy="369332"/>
          </a:xfrm>
          <a:prstGeom prst="rect">
            <a:avLst/>
          </a:prstGeom>
          <a:noFill/>
        </p:spPr>
        <p:txBody>
          <a:bodyPr wrap="none" rtlCol="0">
            <a:spAutoFit/>
          </a:bodyPr>
          <a:lstStyle/>
          <a:p>
            <a:r>
              <a:rPr lang="it-IT" dirty="0" smtClean="0">
                <a:solidFill>
                  <a:schemeClr val="bg1"/>
                </a:solidFill>
              </a:rPr>
              <a:t>SUMITRA</a:t>
            </a:r>
            <a:endParaRPr lang="it-IT" dirty="0">
              <a:solidFill>
                <a:schemeClr val="bg1"/>
              </a:solidFill>
            </a:endParaRPr>
          </a:p>
        </p:txBody>
      </p:sp>
      <p:sp>
        <p:nvSpPr>
          <p:cNvPr id="12" name="CasellaDiTesto 11"/>
          <p:cNvSpPr txBox="1"/>
          <p:nvPr/>
        </p:nvSpPr>
        <p:spPr>
          <a:xfrm>
            <a:off x="1547664" y="1412776"/>
            <a:ext cx="1235916" cy="369332"/>
          </a:xfrm>
          <a:prstGeom prst="rect">
            <a:avLst/>
          </a:prstGeom>
          <a:noFill/>
        </p:spPr>
        <p:txBody>
          <a:bodyPr wrap="none" rtlCol="0">
            <a:spAutoFit/>
          </a:bodyPr>
          <a:lstStyle/>
          <a:p>
            <a:r>
              <a:rPr lang="it-IT" dirty="0" smtClean="0">
                <a:solidFill>
                  <a:schemeClr val="bg1"/>
                </a:solidFill>
              </a:rPr>
              <a:t>MARTINA</a:t>
            </a:r>
            <a:endParaRPr lang="it-IT" dirty="0">
              <a:solidFill>
                <a:schemeClr val="bg1"/>
              </a:solidFill>
            </a:endParaRPr>
          </a:p>
        </p:txBody>
      </p:sp>
      <p:sp>
        <p:nvSpPr>
          <p:cNvPr id="13" name="CasellaDiTesto 12"/>
          <p:cNvSpPr txBox="1"/>
          <p:nvPr/>
        </p:nvSpPr>
        <p:spPr>
          <a:xfrm>
            <a:off x="4283968" y="548680"/>
            <a:ext cx="1308307" cy="369332"/>
          </a:xfrm>
          <a:prstGeom prst="rect">
            <a:avLst/>
          </a:prstGeom>
          <a:noFill/>
        </p:spPr>
        <p:txBody>
          <a:bodyPr wrap="none" rtlCol="0">
            <a:spAutoFit/>
          </a:bodyPr>
          <a:lstStyle/>
          <a:p>
            <a:r>
              <a:rPr lang="it-IT" dirty="0" smtClean="0">
                <a:solidFill>
                  <a:schemeClr val="bg1"/>
                </a:solidFill>
              </a:rPr>
              <a:t>CATERINA</a:t>
            </a:r>
            <a:endParaRPr lang="it-IT" dirty="0">
              <a:solidFill>
                <a:schemeClr val="bg1"/>
              </a:solidFill>
            </a:endParaRPr>
          </a:p>
        </p:txBody>
      </p:sp>
      <p:pic>
        <p:nvPicPr>
          <p:cNvPr id="14" name="Immagine 13" descr="varie_amore_17.gif"/>
          <p:cNvPicPr>
            <a:picLocks noChangeAspect="1"/>
          </p:cNvPicPr>
          <p:nvPr/>
        </p:nvPicPr>
        <p:blipFill>
          <a:blip r:embed="rId7" cstate="print"/>
          <a:stretch>
            <a:fillRect/>
          </a:stretch>
        </p:blipFill>
        <p:spPr>
          <a:xfrm>
            <a:off x="395536" y="4725144"/>
            <a:ext cx="1398154" cy="129060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179512" y="332656"/>
            <a:ext cx="1045799" cy="369332"/>
          </a:xfrm>
          <a:prstGeom prst="rect">
            <a:avLst/>
          </a:prstGeom>
          <a:noFill/>
        </p:spPr>
        <p:txBody>
          <a:bodyPr wrap="none" rtlCol="0">
            <a:spAutoFit/>
          </a:bodyPr>
          <a:lstStyle/>
          <a:p>
            <a:r>
              <a:rPr lang="it-IT" dirty="0" smtClean="0"/>
              <a:t>FILIPPO</a:t>
            </a:r>
            <a:endParaRPr lang="it-IT" dirty="0"/>
          </a:p>
        </p:txBody>
      </p:sp>
      <p:pic>
        <p:nvPicPr>
          <p:cNvPr id="6" name="Immagine 5" descr="PAURA1.jpg"/>
          <p:cNvPicPr>
            <a:picLocks noChangeAspect="1"/>
          </p:cNvPicPr>
          <p:nvPr/>
        </p:nvPicPr>
        <p:blipFill>
          <a:blip r:embed="rId2" cstate="print"/>
          <a:stretch>
            <a:fillRect/>
          </a:stretch>
        </p:blipFill>
        <p:spPr>
          <a:xfrm>
            <a:off x="6084168" y="404664"/>
            <a:ext cx="2448272" cy="3412568"/>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CasellaDiTesto 6"/>
          <p:cNvSpPr txBox="1"/>
          <p:nvPr/>
        </p:nvSpPr>
        <p:spPr>
          <a:xfrm>
            <a:off x="5508104" y="836712"/>
            <a:ext cx="370614" cy="2585323"/>
          </a:xfrm>
          <a:prstGeom prst="rect">
            <a:avLst/>
          </a:prstGeom>
          <a:noFill/>
        </p:spPr>
        <p:txBody>
          <a:bodyPr wrap="none" rtlCol="0">
            <a:spAutoFit/>
          </a:bodyPr>
          <a:lstStyle/>
          <a:p>
            <a:r>
              <a:rPr lang="it-IT" dirty="0" smtClean="0"/>
              <a:t>R</a:t>
            </a:r>
          </a:p>
          <a:p>
            <a:r>
              <a:rPr lang="it-IT" dirty="0" smtClean="0"/>
              <a:t>I</a:t>
            </a:r>
          </a:p>
          <a:p>
            <a:r>
              <a:rPr lang="it-IT" dirty="0" smtClean="0"/>
              <a:t>C</a:t>
            </a:r>
          </a:p>
          <a:p>
            <a:r>
              <a:rPr lang="it-IT" dirty="0" smtClean="0"/>
              <a:t>C</a:t>
            </a:r>
          </a:p>
          <a:p>
            <a:r>
              <a:rPr lang="it-IT" dirty="0" smtClean="0"/>
              <a:t>A</a:t>
            </a:r>
          </a:p>
          <a:p>
            <a:r>
              <a:rPr lang="it-IT" dirty="0" smtClean="0"/>
              <a:t>R</a:t>
            </a:r>
          </a:p>
          <a:p>
            <a:r>
              <a:rPr lang="it-IT" dirty="0" smtClean="0"/>
              <a:t>D</a:t>
            </a:r>
          </a:p>
          <a:p>
            <a:r>
              <a:rPr lang="it-IT" dirty="0" smtClean="0"/>
              <a:t>O</a:t>
            </a:r>
          </a:p>
          <a:p>
            <a:endParaRPr lang="it-IT" dirty="0"/>
          </a:p>
        </p:txBody>
      </p:sp>
      <p:pic>
        <p:nvPicPr>
          <p:cNvPr id="2" name="Immagine 1" descr="LADRI.jpg"/>
          <p:cNvPicPr>
            <a:picLocks noChangeAspect="1"/>
          </p:cNvPicPr>
          <p:nvPr/>
        </p:nvPicPr>
        <p:blipFill>
          <a:blip r:embed="rId3" cstate="print"/>
          <a:stretch>
            <a:fillRect/>
          </a:stretch>
        </p:blipFill>
        <p:spPr>
          <a:xfrm rot="8628619">
            <a:off x="816336" y="648237"/>
            <a:ext cx="2149450" cy="2979137"/>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CasellaDiTesto 8"/>
          <p:cNvSpPr txBox="1"/>
          <p:nvPr/>
        </p:nvSpPr>
        <p:spPr>
          <a:xfrm>
            <a:off x="4355976" y="4077072"/>
            <a:ext cx="357790" cy="2031325"/>
          </a:xfrm>
          <a:prstGeom prst="rect">
            <a:avLst/>
          </a:prstGeom>
          <a:noFill/>
        </p:spPr>
        <p:txBody>
          <a:bodyPr wrap="none" rtlCol="0">
            <a:spAutoFit/>
          </a:bodyPr>
          <a:lstStyle/>
          <a:p>
            <a:r>
              <a:rPr lang="it-IT" dirty="0" smtClean="0"/>
              <a:t>A</a:t>
            </a:r>
          </a:p>
          <a:p>
            <a:r>
              <a:rPr lang="it-IT" dirty="0" smtClean="0"/>
              <a:t>N</a:t>
            </a:r>
          </a:p>
          <a:p>
            <a:r>
              <a:rPr lang="it-IT" dirty="0" smtClean="0"/>
              <a:t>D</a:t>
            </a:r>
          </a:p>
          <a:p>
            <a:r>
              <a:rPr lang="it-IT" dirty="0" smtClean="0"/>
              <a:t>R</a:t>
            </a:r>
          </a:p>
          <a:p>
            <a:r>
              <a:rPr lang="it-IT" dirty="0" smtClean="0"/>
              <a:t>E</a:t>
            </a:r>
          </a:p>
          <a:p>
            <a:r>
              <a:rPr lang="it-IT" dirty="0" smtClean="0"/>
              <a:t>A</a:t>
            </a:r>
          </a:p>
          <a:p>
            <a:endParaRPr lang="it-IT" dirty="0"/>
          </a:p>
        </p:txBody>
      </p:sp>
      <p:pic>
        <p:nvPicPr>
          <p:cNvPr id="4" name="Immagine 3" descr="PAURA.jpg"/>
          <p:cNvPicPr>
            <a:picLocks noChangeAspect="1"/>
          </p:cNvPicPr>
          <p:nvPr/>
        </p:nvPicPr>
        <p:blipFill>
          <a:blip r:embed="rId4" cstate="print"/>
          <a:stretch>
            <a:fillRect/>
          </a:stretch>
        </p:blipFill>
        <p:spPr>
          <a:xfrm>
            <a:off x="3059832" y="476672"/>
            <a:ext cx="2023820" cy="2821443"/>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Immagine 9" descr="christian1.jpg"/>
          <p:cNvPicPr>
            <a:picLocks noChangeAspect="1"/>
          </p:cNvPicPr>
          <p:nvPr/>
        </p:nvPicPr>
        <p:blipFill>
          <a:blip r:embed="rId5" cstate="print"/>
          <a:stretch>
            <a:fillRect/>
          </a:stretch>
        </p:blipFill>
        <p:spPr>
          <a:xfrm rot="18134288">
            <a:off x="5771656" y="3695864"/>
            <a:ext cx="1966219" cy="2729318"/>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CasellaDiTesto 4"/>
          <p:cNvSpPr txBox="1"/>
          <p:nvPr/>
        </p:nvSpPr>
        <p:spPr>
          <a:xfrm>
            <a:off x="4211960" y="3356992"/>
            <a:ext cx="1189556" cy="369332"/>
          </a:xfrm>
          <a:prstGeom prst="rect">
            <a:avLst/>
          </a:prstGeom>
          <a:noFill/>
        </p:spPr>
        <p:txBody>
          <a:bodyPr wrap="none" rtlCol="0">
            <a:spAutoFit/>
          </a:bodyPr>
          <a:lstStyle/>
          <a:p>
            <a:r>
              <a:rPr lang="it-IT" dirty="0" smtClean="0"/>
              <a:t>GIULIA S.</a:t>
            </a:r>
            <a:endParaRPr lang="it-IT" dirty="0"/>
          </a:p>
        </p:txBody>
      </p:sp>
      <p:sp>
        <p:nvSpPr>
          <p:cNvPr id="11" name="CasellaDiTesto 10"/>
          <p:cNvSpPr txBox="1"/>
          <p:nvPr/>
        </p:nvSpPr>
        <p:spPr>
          <a:xfrm>
            <a:off x="5292080" y="4869160"/>
            <a:ext cx="370614" cy="1754326"/>
          </a:xfrm>
          <a:prstGeom prst="rect">
            <a:avLst/>
          </a:prstGeom>
          <a:noFill/>
        </p:spPr>
        <p:txBody>
          <a:bodyPr wrap="none" rtlCol="0">
            <a:spAutoFit/>
          </a:bodyPr>
          <a:lstStyle/>
          <a:p>
            <a:r>
              <a:rPr lang="it-IT" dirty="0" smtClean="0">
                <a:solidFill>
                  <a:schemeClr val="bg1"/>
                </a:solidFill>
              </a:rPr>
              <a:t>G</a:t>
            </a:r>
          </a:p>
          <a:p>
            <a:r>
              <a:rPr lang="it-IT" dirty="0" smtClean="0">
                <a:solidFill>
                  <a:schemeClr val="bg1"/>
                </a:solidFill>
              </a:rPr>
              <a:t>I</a:t>
            </a:r>
          </a:p>
          <a:p>
            <a:r>
              <a:rPr lang="it-IT" dirty="0" smtClean="0">
                <a:solidFill>
                  <a:schemeClr val="bg1"/>
                </a:solidFill>
              </a:rPr>
              <a:t>U</a:t>
            </a:r>
          </a:p>
          <a:p>
            <a:r>
              <a:rPr lang="it-IT" dirty="0" smtClean="0">
                <a:solidFill>
                  <a:schemeClr val="bg1"/>
                </a:solidFill>
              </a:rPr>
              <a:t>L</a:t>
            </a:r>
          </a:p>
          <a:p>
            <a:r>
              <a:rPr lang="it-IT" dirty="0" smtClean="0">
                <a:solidFill>
                  <a:schemeClr val="bg1"/>
                </a:solidFill>
              </a:rPr>
              <a:t>I</a:t>
            </a:r>
          </a:p>
          <a:p>
            <a:r>
              <a:rPr lang="it-IT" dirty="0" smtClean="0">
                <a:solidFill>
                  <a:schemeClr val="bg1"/>
                </a:solidFill>
              </a:rPr>
              <a:t>O</a:t>
            </a:r>
            <a:endParaRPr lang="it-IT" dirty="0">
              <a:solidFill>
                <a:schemeClr val="bg1"/>
              </a:solidFill>
            </a:endParaRPr>
          </a:p>
        </p:txBody>
      </p:sp>
      <p:pic>
        <p:nvPicPr>
          <p:cNvPr id="8" name="Immagine 7" descr="PAURA2.jpg"/>
          <p:cNvPicPr>
            <a:picLocks noChangeAspect="1"/>
          </p:cNvPicPr>
          <p:nvPr/>
        </p:nvPicPr>
        <p:blipFill>
          <a:blip r:embed="rId6" cstate="print"/>
          <a:stretch>
            <a:fillRect/>
          </a:stretch>
        </p:blipFill>
        <p:spPr>
          <a:xfrm rot="16200000">
            <a:off x="926804" y="3185765"/>
            <a:ext cx="2726505" cy="3789040"/>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411760" y="332656"/>
            <a:ext cx="1508490" cy="369332"/>
          </a:xfrm>
          <a:prstGeom prst="rect">
            <a:avLst/>
          </a:prstGeom>
          <a:noFill/>
        </p:spPr>
        <p:txBody>
          <a:bodyPr wrap="none" rtlCol="0">
            <a:spAutoFit/>
          </a:bodyPr>
          <a:lstStyle/>
          <a:p>
            <a:r>
              <a:rPr lang="it-IT" dirty="0" smtClean="0"/>
              <a:t>Si può anche:</a:t>
            </a:r>
            <a:endParaRPr lang="it-IT" dirty="0"/>
          </a:p>
        </p:txBody>
      </p:sp>
      <p:sp>
        <p:nvSpPr>
          <p:cNvPr id="2050" name="AutoShape 2" descr="Risultati immagini per gridare aiuto bambin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2052" name="AutoShape 4" descr="Risultati immagini per gridare aiuto bambin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 name="Rettangolo 8"/>
          <p:cNvSpPr/>
          <p:nvPr/>
        </p:nvSpPr>
        <p:spPr>
          <a:xfrm>
            <a:off x="4644008" y="5805264"/>
            <a:ext cx="2304256" cy="923330"/>
          </a:xfrm>
          <a:prstGeom prst="rect">
            <a:avLst/>
          </a:prstGeom>
        </p:spPr>
        <p:txBody>
          <a:bodyPr wrap="square">
            <a:spAutoFit/>
          </a:bodyPr>
          <a:lstStyle/>
          <a:p>
            <a:r>
              <a:rPr lang="it-IT" dirty="0" smtClean="0"/>
              <a:t>Da “COME TI SENTI OGGI?”</a:t>
            </a:r>
          </a:p>
          <a:p>
            <a:r>
              <a:rPr lang="it-IT" dirty="0" smtClean="0"/>
              <a:t>di M. POTTER</a:t>
            </a:r>
            <a:endParaRPr lang="it-IT" dirty="0"/>
          </a:p>
        </p:txBody>
      </p:sp>
      <p:pic>
        <p:nvPicPr>
          <p:cNvPr id="10" name="Immagine 9" descr="MITO.jpg"/>
          <p:cNvPicPr>
            <a:picLocks noChangeAspect="1"/>
          </p:cNvPicPr>
          <p:nvPr/>
        </p:nvPicPr>
        <p:blipFill>
          <a:blip r:embed="rId3" cstate="print"/>
          <a:stretch>
            <a:fillRect/>
          </a:stretch>
        </p:blipFill>
        <p:spPr>
          <a:xfrm>
            <a:off x="539552" y="1412776"/>
            <a:ext cx="3583216" cy="4077072"/>
          </a:xfrm>
          <a:prstGeom prst="rect">
            <a:avLst/>
          </a:prstGeom>
        </p:spPr>
      </p:pic>
      <p:pic>
        <p:nvPicPr>
          <p:cNvPr id="11" name="Immagine 10" descr="MITO3.jpg"/>
          <p:cNvPicPr>
            <a:picLocks noChangeAspect="1"/>
          </p:cNvPicPr>
          <p:nvPr/>
        </p:nvPicPr>
        <p:blipFill>
          <a:blip r:embed="rId4" cstate="print"/>
          <a:stretch>
            <a:fillRect/>
          </a:stretch>
        </p:blipFill>
        <p:spPr>
          <a:xfrm rot="10800000">
            <a:off x="4373849" y="692696"/>
            <a:ext cx="3951813" cy="4809402"/>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15616" y="980728"/>
            <a:ext cx="4415376" cy="369332"/>
          </a:xfrm>
          <a:prstGeom prst="rect">
            <a:avLst/>
          </a:prstGeom>
          <a:noFill/>
        </p:spPr>
        <p:txBody>
          <a:bodyPr wrap="none" rtlCol="0">
            <a:spAutoFit/>
          </a:bodyPr>
          <a:lstStyle/>
          <a:p>
            <a:r>
              <a:rPr lang="it-IT" dirty="0" smtClean="0"/>
              <a:t>COME </a:t>
            </a:r>
            <a:r>
              <a:rPr lang="it-IT" dirty="0" err="1" smtClean="0"/>
              <a:t>MI</a:t>
            </a:r>
            <a:r>
              <a:rPr lang="it-IT" dirty="0" smtClean="0"/>
              <a:t> SENTO QUANDO HO PAURA?</a:t>
            </a:r>
            <a:endParaRPr lang="it-IT" dirty="0"/>
          </a:p>
        </p:txBody>
      </p:sp>
      <p:sp>
        <p:nvSpPr>
          <p:cNvPr id="3" name="Cuore 2"/>
          <p:cNvSpPr/>
          <p:nvPr/>
        </p:nvSpPr>
        <p:spPr>
          <a:xfrm>
            <a:off x="827584" y="1916832"/>
            <a:ext cx="1008112" cy="1008112"/>
          </a:xfrm>
          <a:prstGeom prst="heart">
            <a:avLst/>
          </a:prstGeom>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5" name="Connettore 2 4"/>
          <p:cNvCxnSpPr/>
          <p:nvPr/>
        </p:nvCxnSpPr>
        <p:spPr>
          <a:xfrm>
            <a:off x="1835696" y="2348880"/>
            <a:ext cx="115212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CasellaDiTesto 5"/>
          <p:cNvSpPr txBox="1"/>
          <p:nvPr/>
        </p:nvSpPr>
        <p:spPr>
          <a:xfrm>
            <a:off x="2987824" y="2132856"/>
            <a:ext cx="2240998" cy="369332"/>
          </a:xfrm>
          <a:prstGeom prst="rect">
            <a:avLst/>
          </a:prstGeom>
          <a:noFill/>
        </p:spPr>
        <p:txBody>
          <a:bodyPr wrap="none" rtlCol="0">
            <a:spAutoFit/>
          </a:bodyPr>
          <a:lstStyle/>
          <a:p>
            <a:r>
              <a:rPr lang="it-IT" dirty="0" smtClean="0"/>
              <a:t>batte forte, si ferma..</a:t>
            </a:r>
            <a:endParaRPr lang="it-IT" dirty="0"/>
          </a:p>
        </p:txBody>
      </p:sp>
      <p:sp>
        <p:nvSpPr>
          <p:cNvPr id="7" name="CasellaDiTesto 6"/>
          <p:cNvSpPr txBox="1"/>
          <p:nvPr/>
        </p:nvSpPr>
        <p:spPr>
          <a:xfrm>
            <a:off x="971600" y="3501008"/>
            <a:ext cx="1040670" cy="369332"/>
          </a:xfrm>
          <a:prstGeom prst="rect">
            <a:avLst/>
          </a:prstGeom>
          <a:noFill/>
        </p:spPr>
        <p:txBody>
          <a:bodyPr wrap="none" rtlCol="0">
            <a:spAutoFit/>
          </a:bodyPr>
          <a:lstStyle/>
          <a:p>
            <a:r>
              <a:rPr lang="it-IT" dirty="0" smtClean="0"/>
              <a:t> GAMBE</a:t>
            </a:r>
            <a:endParaRPr lang="it-IT" dirty="0"/>
          </a:p>
        </p:txBody>
      </p:sp>
      <p:cxnSp>
        <p:nvCxnSpPr>
          <p:cNvPr id="9" name="Connettore 2 8"/>
          <p:cNvCxnSpPr/>
          <p:nvPr/>
        </p:nvCxnSpPr>
        <p:spPr>
          <a:xfrm>
            <a:off x="1979712" y="3645024"/>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CasellaDiTesto 9"/>
          <p:cNvSpPr txBox="1"/>
          <p:nvPr/>
        </p:nvSpPr>
        <p:spPr>
          <a:xfrm>
            <a:off x="3059832" y="3429000"/>
            <a:ext cx="2664063" cy="369332"/>
          </a:xfrm>
          <a:prstGeom prst="rect">
            <a:avLst/>
          </a:prstGeom>
          <a:noFill/>
        </p:spPr>
        <p:txBody>
          <a:bodyPr wrap="none" rtlCol="0">
            <a:spAutoFit/>
          </a:bodyPr>
          <a:lstStyle/>
          <a:p>
            <a:r>
              <a:rPr lang="it-IT" dirty="0" smtClean="0"/>
              <a:t>tremolanti, </a:t>
            </a:r>
            <a:r>
              <a:rPr lang="it-IT" dirty="0" err="1" smtClean="0"/>
              <a:t>paralizzate…</a:t>
            </a:r>
            <a:endParaRPr lang="it-IT" dirty="0"/>
          </a:p>
        </p:txBody>
      </p:sp>
      <p:sp>
        <p:nvSpPr>
          <p:cNvPr id="11" name="CasellaDiTesto 10"/>
          <p:cNvSpPr txBox="1"/>
          <p:nvPr/>
        </p:nvSpPr>
        <p:spPr>
          <a:xfrm>
            <a:off x="1043608" y="4293096"/>
            <a:ext cx="840615" cy="369332"/>
          </a:xfrm>
          <a:prstGeom prst="rect">
            <a:avLst/>
          </a:prstGeom>
          <a:noFill/>
        </p:spPr>
        <p:txBody>
          <a:bodyPr wrap="none" rtlCol="0">
            <a:spAutoFit/>
          </a:bodyPr>
          <a:lstStyle/>
          <a:p>
            <a:pPr algn="ctr"/>
            <a:r>
              <a:rPr lang="it-IT" dirty="0" smtClean="0"/>
              <a:t>PELLE</a:t>
            </a:r>
            <a:endParaRPr lang="it-IT" dirty="0"/>
          </a:p>
        </p:txBody>
      </p:sp>
      <p:cxnSp>
        <p:nvCxnSpPr>
          <p:cNvPr id="13" name="Connettore 2 12"/>
          <p:cNvCxnSpPr/>
          <p:nvPr/>
        </p:nvCxnSpPr>
        <p:spPr>
          <a:xfrm>
            <a:off x="1979712" y="4509120"/>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CasellaDiTesto 13"/>
          <p:cNvSpPr txBox="1"/>
          <p:nvPr/>
        </p:nvSpPr>
        <p:spPr>
          <a:xfrm>
            <a:off x="3059832" y="4293096"/>
            <a:ext cx="2912785" cy="369332"/>
          </a:xfrm>
          <a:prstGeom prst="rect">
            <a:avLst/>
          </a:prstGeom>
          <a:noFill/>
        </p:spPr>
        <p:txBody>
          <a:bodyPr wrap="none" rtlCol="0">
            <a:spAutoFit/>
          </a:bodyPr>
          <a:lstStyle/>
          <a:p>
            <a:pPr algn="ctr"/>
            <a:r>
              <a:rPr lang="it-IT" dirty="0" smtClean="0"/>
              <a:t>pelle d’oca, sudata, </a:t>
            </a:r>
            <a:r>
              <a:rPr lang="it-IT" dirty="0" err="1" smtClean="0"/>
              <a:t>fredda…</a:t>
            </a:r>
            <a:endParaRPr lang="it-IT" dirty="0"/>
          </a:p>
        </p:txBody>
      </p:sp>
      <p:sp>
        <p:nvSpPr>
          <p:cNvPr id="15" name="CasellaDiTesto 14"/>
          <p:cNvSpPr txBox="1"/>
          <p:nvPr/>
        </p:nvSpPr>
        <p:spPr>
          <a:xfrm>
            <a:off x="1043608" y="5013176"/>
            <a:ext cx="1116011" cy="369332"/>
          </a:xfrm>
          <a:prstGeom prst="rect">
            <a:avLst/>
          </a:prstGeom>
          <a:noFill/>
        </p:spPr>
        <p:txBody>
          <a:bodyPr wrap="none" rtlCol="0">
            <a:spAutoFit/>
          </a:bodyPr>
          <a:lstStyle/>
          <a:p>
            <a:pPr algn="ctr"/>
            <a:r>
              <a:rPr lang="it-IT" dirty="0" smtClean="0"/>
              <a:t>RESPIRO</a:t>
            </a:r>
            <a:endParaRPr lang="it-IT" dirty="0"/>
          </a:p>
        </p:txBody>
      </p:sp>
      <p:cxnSp>
        <p:nvCxnSpPr>
          <p:cNvPr id="17" name="Connettore 2 16"/>
          <p:cNvCxnSpPr/>
          <p:nvPr/>
        </p:nvCxnSpPr>
        <p:spPr>
          <a:xfrm>
            <a:off x="2195736" y="5157192"/>
            <a:ext cx="86409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CasellaDiTesto 17"/>
          <p:cNvSpPr txBox="1"/>
          <p:nvPr/>
        </p:nvSpPr>
        <p:spPr>
          <a:xfrm>
            <a:off x="3131840" y="4941168"/>
            <a:ext cx="3384376" cy="923330"/>
          </a:xfrm>
          <a:prstGeom prst="rect">
            <a:avLst/>
          </a:prstGeom>
          <a:noFill/>
        </p:spPr>
        <p:txBody>
          <a:bodyPr wrap="square" rtlCol="0">
            <a:spAutoFit/>
          </a:bodyPr>
          <a:lstStyle/>
          <a:p>
            <a:r>
              <a:rPr lang="it-IT" dirty="0" smtClean="0"/>
              <a:t>profondo, difficile, affannato, bloccato, </a:t>
            </a:r>
            <a:r>
              <a:rPr lang="it-IT" dirty="0" err="1" smtClean="0"/>
              <a:t>affaticato…</a:t>
            </a:r>
            <a:endParaRPr lang="it-IT" dirty="0" smtClean="0"/>
          </a:p>
          <a:p>
            <a:pPr algn="ctr"/>
            <a:endParaRPr lang="it-IT" dirty="0"/>
          </a:p>
        </p:txBody>
      </p:sp>
      <p:pic>
        <p:nvPicPr>
          <p:cNvPr id="19" name="Immagine 18" descr="k.gif"/>
          <p:cNvPicPr>
            <a:picLocks noChangeAspect="1"/>
          </p:cNvPicPr>
          <p:nvPr/>
        </p:nvPicPr>
        <p:blipFill>
          <a:blip r:embed="rId2" cstate="print"/>
          <a:stretch>
            <a:fillRect/>
          </a:stretch>
        </p:blipFill>
        <p:spPr>
          <a:xfrm>
            <a:off x="6660232" y="980728"/>
            <a:ext cx="1419225" cy="196215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p:cNvSpPr>
            <a:spLocks noGrp="1"/>
          </p:cNvSpPr>
          <p:nvPr>
            <p:ph idx="1"/>
          </p:nvPr>
        </p:nvSpPr>
        <p:spPr>
          <a:xfrm>
            <a:off x="539552" y="1412776"/>
            <a:ext cx="8064896" cy="4860032"/>
          </a:xfrm>
        </p:spPr>
        <p:txBody>
          <a:bodyPr vert="horz">
            <a:normAutofit fontScale="62500" lnSpcReduction="20000"/>
          </a:bodyPr>
          <a:lstStyle/>
          <a:p>
            <a:pPr>
              <a:buNone/>
            </a:pPr>
            <a:r>
              <a:rPr lang="it-IT" dirty="0" smtClean="0"/>
              <a:t>	</a:t>
            </a:r>
            <a:r>
              <a:rPr lang="it-IT" sz="3100" dirty="0" smtClean="0"/>
              <a:t>Quando si parla di mitologia ci vengono subito in mente Zeus, Ade, Artemide, </a:t>
            </a:r>
            <a:r>
              <a:rPr lang="it-IT" sz="3100" dirty="0" err="1" smtClean="0"/>
              <a:t>Poseidone</a:t>
            </a:r>
            <a:r>
              <a:rPr lang="it-IT" sz="3100" dirty="0" smtClean="0"/>
              <a:t> o ancora le grandiose  avventure di Eracle, per non parlare di un certo pomo d’oro e di Elena per i quali scoppiò addirittura una guerra e di Afrodite, ancora oggi simbolo di vera bellezza. Anche se il pensiero filosofico ha sostituito i miti nella spiegazione del mondo questi rappresentano ancora  un insieme di passioni e verità tipicamente umane. Per me, la mitologia è l'affascinante studio che ci permette di effettuare  voli  nel passato per sconfiggere i nuovi “mostri” del presente (paura, solitudine, rabbia incontrollabile …); mostri che ci spaventano, ci attanagliano in una morsa soffocante e non ci rendono liberi; mostri che spesso ci fanno chiudere in noi stessi, isolandoci e impedendoci di comprendere la vera natura dell’uomo e dei suoi valori irrinunciabili.  E allora, leggiamo dei bei racconti, riflettiamo insieme e … cerchiamo di abbattere il “mostro”.</a:t>
            </a:r>
            <a:endParaRPr lang="it-IT" sz="3100" b="1" dirty="0" smtClean="0"/>
          </a:p>
          <a:p>
            <a:endParaRPr lang="it-IT" sz="3100" dirty="0" smtClean="0"/>
          </a:p>
          <a:p>
            <a:pPr algn="ctr">
              <a:buNone/>
            </a:pPr>
            <a:r>
              <a:rPr lang="it-IT" sz="3100" dirty="0" smtClean="0"/>
              <a:t>	La maestra Laura</a:t>
            </a:r>
            <a:endParaRPr lang="it-IT" sz="3100" dirty="0"/>
          </a:p>
        </p:txBody>
      </p:sp>
      <p:sp>
        <p:nvSpPr>
          <p:cNvPr id="9" name="Titolo 8"/>
          <p:cNvSpPr>
            <a:spLocks noGrp="1"/>
          </p:cNvSpPr>
          <p:nvPr>
            <p:ph type="title"/>
          </p:nvPr>
        </p:nvSpPr>
        <p:spPr>
          <a:xfrm>
            <a:off x="611560" y="260648"/>
            <a:ext cx="7571184" cy="864096"/>
          </a:xfrm>
        </p:spPr>
        <p:txBody>
          <a:bodyPr>
            <a:normAutofit/>
          </a:bodyPr>
          <a:lstStyle/>
          <a:p>
            <a:pPr algn="ctr"/>
            <a:r>
              <a:rPr lang="it-IT" dirty="0" smtClean="0"/>
              <a:t>PERCHE’ QUESTO LAVORO?</a:t>
            </a:r>
            <a:endParaRPr lang="it-IT" dirty="0"/>
          </a:p>
        </p:txBody>
      </p:sp>
      <p:sp>
        <p:nvSpPr>
          <p:cNvPr id="4" name="CasellaDiTesto 3"/>
          <p:cNvSpPr txBox="1"/>
          <p:nvPr/>
        </p:nvSpPr>
        <p:spPr>
          <a:xfrm>
            <a:off x="2195736" y="5949280"/>
            <a:ext cx="5217582" cy="369332"/>
          </a:xfrm>
          <a:prstGeom prst="rect">
            <a:avLst/>
          </a:prstGeom>
          <a:noFill/>
        </p:spPr>
        <p:txBody>
          <a:bodyPr wrap="none" rtlCol="0">
            <a:spAutoFit/>
          </a:bodyPr>
          <a:lstStyle/>
          <a:p>
            <a:r>
              <a:rPr lang="it-IT" dirty="0" smtClean="0"/>
              <a:t>Per gustarti il lavoro vai in modalità presentazione </a:t>
            </a:r>
            <a:endParaRPr lang="it-IT"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627784" y="404664"/>
            <a:ext cx="3389261" cy="523220"/>
          </a:xfrm>
          <a:prstGeom prst="rect">
            <a:avLst/>
          </a:prstGeom>
          <a:noFill/>
        </p:spPr>
        <p:txBody>
          <a:bodyPr wrap="none" rtlCol="0">
            <a:spAutoFit/>
          </a:bodyPr>
          <a:lstStyle/>
          <a:p>
            <a:r>
              <a:rPr lang="it-IT" sz="2800" dirty="0" smtClean="0"/>
              <a:t>Le parole della paura</a:t>
            </a:r>
            <a:endParaRPr lang="it-IT" sz="2800" dirty="0"/>
          </a:p>
        </p:txBody>
      </p:sp>
      <p:sp>
        <p:nvSpPr>
          <p:cNvPr id="3" name="Ovale 2"/>
          <p:cNvSpPr/>
          <p:nvPr/>
        </p:nvSpPr>
        <p:spPr>
          <a:xfrm>
            <a:off x="3491880" y="2852936"/>
            <a:ext cx="1440160" cy="14401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PAURA</a:t>
            </a:r>
          </a:p>
          <a:p>
            <a:pPr algn="ctr"/>
            <a:r>
              <a:rPr lang="it-IT" dirty="0" smtClean="0"/>
              <a:t>(nomi)</a:t>
            </a:r>
            <a:endParaRPr lang="it-IT" dirty="0"/>
          </a:p>
        </p:txBody>
      </p:sp>
      <p:cxnSp>
        <p:nvCxnSpPr>
          <p:cNvPr id="5" name="Connettore 2 4"/>
          <p:cNvCxnSpPr>
            <a:stCxn id="3" idx="0"/>
          </p:cNvCxnSpPr>
          <p:nvPr/>
        </p:nvCxnSpPr>
        <p:spPr>
          <a:xfrm flipV="1">
            <a:off x="4211960" y="2060848"/>
            <a:ext cx="0"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Connettore 2 6"/>
          <p:cNvCxnSpPr>
            <a:stCxn id="3" idx="7"/>
          </p:cNvCxnSpPr>
          <p:nvPr/>
        </p:nvCxnSpPr>
        <p:spPr>
          <a:xfrm flipV="1">
            <a:off x="4721133" y="2420888"/>
            <a:ext cx="1291027" cy="6429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Connettore 2 8"/>
          <p:cNvCxnSpPr>
            <a:stCxn id="3" idx="6"/>
          </p:cNvCxnSpPr>
          <p:nvPr/>
        </p:nvCxnSpPr>
        <p:spPr>
          <a:xfrm flipV="1">
            <a:off x="4932040" y="3429000"/>
            <a:ext cx="864096"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ttore 2 10"/>
          <p:cNvCxnSpPr>
            <a:stCxn id="3" idx="5"/>
          </p:cNvCxnSpPr>
          <p:nvPr/>
        </p:nvCxnSpPr>
        <p:spPr>
          <a:xfrm>
            <a:off x="4721133" y="4082190"/>
            <a:ext cx="1075003" cy="6429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onnettore 2 12"/>
          <p:cNvCxnSpPr>
            <a:stCxn id="3" idx="4"/>
          </p:cNvCxnSpPr>
          <p:nvPr/>
        </p:nvCxnSpPr>
        <p:spPr>
          <a:xfrm flipH="1">
            <a:off x="4139952" y="4293096"/>
            <a:ext cx="72008"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nettore 2 14"/>
          <p:cNvCxnSpPr>
            <a:stCxn id="3" idx="6"/>
          </p:cNvCxnSpPr>
          <p:nvPr/>
        </p:nvCxnSpPr>
        <p:spPr>
          <a:xfrm>
            <a:off x="4932040" y="3573016"/>
            <a:ext cx="1512168"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Connettore 2 16"/>
          <p:cNvCxnSpPr>
            <a:stCxn id="3" idx="3"/>
          </p:cNvCxnSpPr>
          <p:nvPr/>
        </p:nvCxnSpPr>
        <p:spPr>
          <a:xfrm flipH="1">
            <a:off x="2915816" y="4082190"/>
            <a:ext cx="786971" cy="4269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Connettore 2 18"/>
          <p:cNvCxnSpPr>
            <a:stCxn id="3" idx="2"/>
          </p:cNvCxnSpPr>
          <p:nvPr/>
        </p:nvCxnSpPr>
        <p:spPr>
          <a:xfrm flipH="1" flipV="1">
            <a:off x="2627784" y="3501008"/>
            <a:ext cx="864096"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Connettore 2 23"/>
          <p:cNvCxnSpPr>
            <a:stCxn id="3" idx="1"/>
          </p:cNvCxnSpPr>
          <p:nvPr/>
        </p:nvCxnSpPr>
        <p:spPr>
          <a:xfrm flipH="1" flipV="1">
            <a:off x="2771800" y="2780928"/>
            <a:ext cx="930987" cy="2829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Connettore 2 25"/>
          <p:cNvCxnSpPr>
            <a:stCxn id="3" idx="1"/>
          </p:cNvCxnSpPr>
          <p:nvPr/>
        </p:nvCxnSpPr>
        <p:spPr>
          <a:xfrm flipH="1" flipV="1">
            <a:off x="3347864" y="2132856"/>
            <a:ext cx="354923" cy="9309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Connettore 2 27"/>
          <p:cNvCxnSpPr>
            <a:stCxn id="3" idx="7"/>
          </p:cNvCxnSpPr>
          <p:nvPr/>
        </p:nvCxnSpPr>
        <p:spPr>
          <a:xfrm flipV="1">
            <a:off x="4721133" y="1556792"/>
            <a:ext cx="282915" cy="15070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CasellaDiTesto 28"/>
          <p:cNvSpPr txBox="1"/>
          <p:nvPr/>
        </p:nvSpPr>
        <p:spPr>
          <a:xfrm>
            <a:off x="4788024" y="1196752"/>
            <a:ext cx="1528816" cy="369332"/>
          </a:xfrm>
          <a:prstGeom prst="rect">
            <a:avLst/>
          </a:prstGeom>
          <a:noFill/>
        </p:spPr>
        <p:txBody>
          <a:bodyPr wrap="none" rtlCol="0">
            <a:spAutoFit/>
          </a:bodyPr>
          <a:lstStyle/>
          <a:p>
            <a:r>
              <a:rPr lang="it-IT" dirty="0" smtClean="0"/>
              <a:t>sopraffazione</a:t>
            </a:r>
            <a:endParaRPr lang="it-IT" dirty="0"/>
          </a:p>
        </p:txBody>
      </p:sp>
      <p:sp>
        <p:nvSpPr>
          <p:cNvPr id="30" name="CasellaDiTesto 29"/>
          <p:cNvSpPr txBox="1"/>
          <p:nvPr/>
        </p:nvSpPr>
        <p:spPr>
          <a:xfrm>
            <a:off x="4139952" y="1700808"/>
            <a:ext cx="851836" cy="369332"/>
          </a:xfrm>
          <a:prstGeom prst="rect">
            <a:avLst/>
          </a:prstGeom>
          <a:noFill/>
        </p:spPr>
        <p:txBody>
          <a:bodyPr wrap="none" rtlCol="0">
            <a:spAutoFit/>
          </a:bodyPr>
          <a:lstStyle/>
          <a:p>
            <a:r>
              <a:rPr lang="it-IT" dirty="0" smtClean="0"/>
              <a:t>panico</a:t>
            </a:r>
            <a:endParaRPr lang="it-IT" dirty="0"/>
          </a:p>
        </p:txBody>
      </p:sp>
      <p:sp>
        <p:nvSpPr>
          <p:cNvPr id="32" name="CasellaDiTesto 31"/>
          <p:cNvSpPr txBox="1"/>
          <p:nvPr/>
        </p:nvSpPr>
        <p:spPr>
          <a:xfrm>
            <a:off x="6516216" y="3861048"/>
            <a:ext cx="1125244" cy="369332"/>
          </a:xfrm>
          <a:prstGeom prst="rect">
            <a:avLst/>
          </a:prstGeom>
          <a:noFill/>
        </p:spPr>
        <p:txBody>
          <a:bodyPr wrap="none" rtlCol="0">
            <a:spAutoFit/>
          </a:bodyPr>
          <a:lstStyle/>
          <a:p>
            <a:r>
              <a:rPr lang="it-IT" dirty="0" smtClean="0"/>
              <a:t>tormento</a:t>
            </a:r>
            <a:endParaRPr lang="it-IT" dirty="0"/>
          </a:p>
        </p:txBody>
      </p:sp>
      <p:sp>
        <p:nvSpPr>
          <p:cNvPr id="33" name="CasellaDiTesto 32"/>
          <p:cNvSpPr txBox="1"/>
          <p:nvPr/>
        </p:nvSpPr>
        <p:spPr>
          <a:xfrm>
            <a:off x="5508104" y="4005064"/>
            <a:ext cx="699230" cy="369332"/>
          </a:xfrm>
          <a:prstGeom prst="rect">
            <a:avLst/>
          </a:prstGeom>
          <a:noFill/>
        </p:spPr>
        <p:txBody>
          <a:bodyPr wrap="none" rtlCol="0">
            <a:spAutoFit/>
          </a:bodyPr>
          <a:lstStyle/>
          <a:p>
            <a:r>
              <a:rPr lang="it-IT" dirty="0" smtClean="0"/>
              <a:t>ansia</a:t>
            </a:r>
            <a:endParaRPr lang="it-IT" dirty="0"/>
          </a:p>
        </p:txBody>
      </p:sp>
      <p:sp>
        <p:nvSpPr>
          <p:cNvPr id="34" name="CasellaDiTesto 33"/>
          <p:cNvSpPr txBox="1"/>
          <p:nvPr/>
        </p:nvSpPr>
        <p:spPr>
          <a:xfrm>
            <a:off x="3995936" y="5085184"/>
            <a:ext cx="1413977" cy="369332"/>
          </a:xfrm>
          <a:prstGeom prst="rect">
            <a:avLst/>
          </a:prstGeom>
          <a:noFill/>
        </p:spPr>
        <p:txBody>
          <a:bodyPr wrap="none" rtlCol="0">
            <a:spAutoFit/>
          </a:bodyPr>
          <a:lstStyle/>
          <a:p>
            <a:r>
              <a:rPr lang="it-IT" dirty="0" smtClean="0"/>
              <a:t>apprensione</a:t>
            </a:r>
            <a:endParaRPr lang="it-IT" dirty="0"/>
          </a:p>
        </p:txBody>
      </p:sp>
      <p:sp>
        <p:nvSpPr>
          <p:cNvPr id="35" name="CasellaDiTesto 34"/>
          <p:cNvSpPr txBox="1"/>
          <p:nvPr/>
        </p:nvSpPr>
        <p:spPr>
          <a:xfrm>
            <a:off x="2195736" y="4509120"/>
            <a:ext cx="866969" cy="369332"/>
          </a:xfrm>
          <a:prstGeom prst="rect">
            <a:avLst/>
          </a:prstGeom>
          <a:noFill/>
        </p:spPr>
        <p:txBody>
          <a:bodyPr wrap="none" rtlCol="0">
            <a:spAutoFit/>
          </a:bodyPr>
          <a:lstStyle/>
          <a:p>
            <a:r>
              <a:rPr lang="it-IT" dirty="0" smtClean="0"/>
              <a:t>terrore</a:t>
            </a:r>
            <a:endParaRPr lang="it-IT" dirty="0"/>
          </a:p>
        </p:txBody>
      </p:sp>
      <p:sp>
        <p:nvSpPr>
          <p:cNvPr id="36" name="CasellaDiTesto 35"/>
          <p:cNvSpPr txBox="1"/>
          <p:nvPr/>
        </p:nvSpPr>
        <p:spPr>
          <a:xfrm>
            <a:off x="1763688" y="3356992"/>
            <a:ext cx="860941" cy="369332"/>
          </a:xfrm>
          <a:prstGeom prst="rect">
            <a:avLst/>
          </a:prstGeom>
          <a:noFill/>
        </p:spPr>
        <p:txBody>
          <a:bodyPr wrap="none" rtlCol="0">
            <a:spAutoFit/>
          </a:bodyPr>
          <a:lstStyle/>
          <a:p>
            <a:r>
              <a:rPr lang="it-IT" dirty="0" smtClean="0"/>
              <a:t>sudore</a:t>
            </a:r>
            <a:endParaRPr lang="it-IT" dirty="0"/>
          </a:p>
        </p:txBody>
      </p:sp>
      <p:sp>
        <p:nvSpPr>
          <p:cNvPr id="37" name="CasellaDiTesto 36"/>
          <p:cNvSpPr txBox="1"/>
          <p:nvPr/>
        </p:nvSpPr>
        <p:spPr>
          <a:xfrm>
            <a:off x="1763688" y="2564904"/>
            <a:ext cx="1005083" cy="369332"/>
          </a:xfrm>
          <a:prstGeom prst="rect">
            <a:avLst/>
          </a:prstGeom>
          <a:noFill/>
        </p:spPr>
        <p:txBody>
          <a:bodyPr wrap="none" rtlCol="0">
            <a:spAutoFit/>
          </a:bodyPr>
          <a:lstStyle/>
          <a:p>
            <a:r>
              <a:rPr lang="it-IT" dirty="0" smtClean="0"/>
              <a:t>ribrezzo</a:t>
            </a:r>
            <a:endParaRPr lang="it-IT" dirty="0"/>
          </a:p>
        </p:txBody>
      </p:sp>
      <p:sp>
        <p:nvSpPr>
          <p:cNvPr id="38" name="CasellaDiTesto 37"/>
          <p:cNvSpPr txBox="1"/>
          <p:nvPr/>
        </p:nvSpPr>
        <p:spPr>
          <a:xfrm>
            <a:off x="2915816" y="1772816"/>
            <a:ext cx="881973" cy="369332"/>
          </a:xfrm>
          <a:prstGeom prst="rect">
            <a:avLst/>
          </a:prstGeom>
          <a:noFill/>
        </p:spPr>
        <p:txBody>
          <a:bodyPr wrap="none" rtlCol="0">
            <a:spAutoFit/>
          </a:bodyPr>
          <a:lstStyle/>
          <a:p>
            <a:r>
              <a:rPr lang="it-IT" dirty="0" smtClean="0"/>
              <a:t>sangue</a:t>
            </a:r>
            <a:endParaRPr lang="it-IT" dirty="0"/>
          </a:p>
        </p:txBody>
      </p:sp>
      <p:sp>
        <p:nvSpPr>
          <p:cNvPr id="40" name="CasellaDiTesto 39"/>
          <p:cNvSpPr txBox="1"/>
          <p:nvPr/>
        </p:nvSpPr>
        <p:spPr>
          <a:xfrm>
            <a:off x="6084168" y="2204864"/>
            <a:ext cx="1041439" cy="369332"/>
          </a:xfrm>
          <a:prstGeom prst="rect">
            <a:avLst/>
          </a:prstGeom>
          <a:noFill/>
        </p:spPr>
        <p:txBody>
          <a:bodyPr wrap="none" rtlCol="0">
            <a:spAutoFit/>
          </a:bodyPr>
          <a:lstStyle/>
          <a:p>
            <a:r>
              <a:rPr lang="it-IT" dirty="0" smtClean="0"/>
              <a:t>angoscia</a:t>
            </a:r>
            <a:endParaRPr lang="it-IT" dirty="0"/>
          </a:p>
        </p:txBody>
      </p:sp>
      <p:cxnSp>
        <p:nvCxnSpPr>
          <p:cNvPr id="42" name="Connettore 2 41"/>
          <p:cNvCxnSpPr>
            <a:stCxn id="3" idx="2"/>
          </p:cNvCxnSpPr>
          <p:nvPr/>
        </p:nvCxnSpPr>
        <p:spPr>
          <a:xfrm flipH="1">
            <a:off x="1187624" y="3573016"/>
            <a:ext cx="2304256" cy="11521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ttore 2 43"/>
          <p:cNvCxnSpPr>
            <a:stCxn id="3" idx="0"/>
          </p:cNvCxnSpPr>
          <p:nvPr/>
        </p:nvCxnSpPr>
        <p:spPr>
          <a:xfrm flipH="1" flipV="1">
            <a:off x="3779912" y="1340768"/>
            <a:ext cx="432048" cy="15121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Connettore 2 45"/>
          <p:cNvCxnSpPr>
            <a:stCxn id="3" idx="3"/>
          </p:cNvCxnSpPr>
          <p:nvPr/>
        </p:nvCxnSpPr>
        <p:spPr>
          <a:xfrm flipH="1">
            <a:off x="3635896" y="4082190"/>
            <a:ext cx="66891" cy="15790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Connettore 2 47"/>
          <p:cNvCxnSpPr>
            <a:stCxn id="3" idx="4"/>
          </p:cNvCxnSpPr>
          <p:nvPr/>
        </p:nvCxnSpPr>
        <p:spPr>
          <a:xfrm>
            <a:off x="4211960" y="4293096"/>
            <a:ext cx="1728192" cy="1296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 name="CasellaDiTesto 48"/>
          <p:cNvSpPr txBox="1"/>
          <p:nvPr/>
        </p:nvSpPr>
        <p:spPr>
          <a:xfrm>
            <a:off x="6084168" y="5589240"/>
            <a:ext cx="1067665" cy="369332"/>
          </a:xfrm>
          <a:prstGeom prst="rect">
            <a:avLst/>
          </a:prstGeom>
          <a:noFill/>
        </p:spPr>
        <p:txBody>
          <a:bodyPr wrap="none" rtlCol="0">
            <a:spAutoFit/>
          </a:bodyPr>
          <a:lstStyle/>
          <a:p>
            <a:r>
              <a:rPr lang="it-IT" dirty="0" smtClean="0"/>
              <a:t>spavento</a:t>
            </a:r>
            <a:endParaRPr lang="it-IT" dirty="0"/>
          </a:p>
        </p:txBody>
      </p:sp>
      <p:sp>
        <p:nvSpPr>
          <p:cNvPr id="50" name="CasellaDiTesto 49"/>
          <p:cNvSpPr txBox="1"/>
          <p:nvPr/>
        </p:nvSpPr>
        <p:spPr>
          <a:xfrm>
            <a:off x="3419872" y="5805264"/>
            <a:ext cx="1760547" cy="369332"/>
          </a:xfrm>
          <a:prstGeom prst="rect">
            <a:avLst/>
          </a:prstGeom>
          <a:noFill/>
        </p:spPr>
        <p:txBody>
          <a:bodyPr wrap="none" rtlCol="0">
            <a:spAutoFit/>
          </a:bodyPr>
          <a:lstStyle/>
          <a:p>
            <a:r>
              <a:rPr lang="it-IT" dirty="0" smtClean="0"/>
              <a:t>preoccupazione</a:t>
            </a:r>
            <a:endParaRPr lang="it-IT" dirty="0"/>
          </a:p>
        </p:txBody>
      </p:sp>
      <p:sp>
        <p:nvSpPr>
          <p:cNvPr id="51" name="CasellaDiTesto 50"/>
          <p:cNvSpPr txBox="1"/>
          <p:nvPr/>
        </p:nvSpPr>
        <p:spPr>
          <a:xfrm>
            <a:off x="611560" y="4653136"/>
            <a:ext cx="635110" cy="369332"/>
          </a:xfrm>
          <a:prstGeom prst="rect">
            <a:avLst/>
          </a:prstGeom>
          <a:noFill/>
        </p:spPr>
        <p:txBody>
          <a:bodyPr wrap="none" rtlCol="0">
            <a:spAutoFit/>
          </a:bodyPr>
          <a:lstStyle/>
          <a:p>
            <a:r>
              <a:rPr lang="it-IT" dirty="0" smtClean="0"/>
              <a:t>buio</a:t>
            </a:r>
            <a:endParaRPr lang="it-IT" dirty="0"/>
          </a:p>
        </p:txBody>
      </p:sp>
      <p:sp>
        <p:nvSpPr>
          <p:cNvPr id="52" name="CasellaDiTesto 51"/>
          <p:cNvSpPr txBox="1"/>
          <p:nvPr/>
        </p:nvSpPr>
        <p:spPr>
          <a:xfrm>
            <a:off x="5796136" y="3068960"/>
            <a:ext cx="838691" cy="369332"/>
          </a:xfrm>
          <a:prstGeom prst="rect">
            <a:avLst/>
          </a:prstGeom>
          <a:noFill/>
        </p:spPr>
        <p:txBody>
          <a:bodyPr wrap="square" rtlCol="0">
            <a:spAutoFit/>
          </a:bodyPr>
          <a:lstStyle/>
          <a:p>
            <a:r>
              <a:rPr lang="it-IT" dirty="0" smtClean="0"/>
              <a:t>mostri</a:t>
            </a:r>
            <a:endParaRPr lang="it-IT" dirty="0"/>
          </a:p>
        </p:txBody>
      </p:sp>
      <p:cxnSp>
        <p:nvCxnSpPr>
          <p:cNvPr id="56" name="Connettore 2 55"/>
          <p:cNvCxnSpPr>
            <a:stCxn id="3" idx="5"/>
          </p:cNvCxnSpPr>
          <p:nvPr/>
        </p:nvCxnSpPr>
        <p:spPr>
          <a:xfrm flipV="1">
            <a:off x="4721133" y="4077072"/>
            <a:ext cx="786971" cy="51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7" name="CasellaDiTesto 56"/>
          <p:cNvSpPr txBox="1"/>
          <p:nvPr/>
        </p:nvSpPr>
        <p:spPr>
          <a:xfrm>
            <a:off x="5796136" y="4653136"/>
            <a:ext cx="1053494" cy="369332"/>
          </a:xfrm>
          <a:prstGeom prst="rect">
            <a:avLst/>
          </a:prstGeom>
          <a:noFill/>
        </p:spPr>
        <p:txBody>
          <a:bodyPr wrap="none" rtlCol="0">
            <a:spAutoFit/>
          </a:bodyPr>
          <a:lstStyle/>
          <a:p>
            <a:r>
              <a:rPr lang="it-IT" dirty="0" smtClean="0"/>
              <a:t>fantasmi</a:t>
            </a:r>
            <a:endParaRPr lang="it-IT" dirty="0"/>
          </a:p>
        </p:txBody>
      </p:sp>
      <p:pic>
        <p:nvPicPr>
          <p:cNvPr id="39" name="Immagine 38" descr="Paura1287657330.jpg"/>
          <p:cNvPicPr>
            <a:picLocks noChangeAspect="1"/>
          </p:cNvPicPr>
          <p:nvPr/>
        </p:nvPicPr>
        <p:blipFill>
          <a:blip r:embed="rId2" cstate="print"/>
          <a:stretch>
            <a:fillRect/>
          </a:stretch>
        </p:blipFill>
        <p:spPr>
          <a:xfrm rot="1474532">
            <a:off x="6975417" y="505518"/>
            <a:ext cx="1503610" cy="1496927"/>
          </a:xfrm>
          <a:prstGeom prst="rect">
            <a:avLst/>
          </a:prstGeom>
        </p:spPr>
      </p:pic>
      <p:pic>
        <p:nvPicPr>
          <p:cNvPr id="41" name="Immagine 40" descr="paura_spongebob.gif"/>
          <p:cNvPicPr>
            <a:picLocks noChangeAspect="1"/>
          </p:cNvPicPr>
          <p:nvPr/>
        </p:nvPicPr>
        <p:blipFill>
          <a:blip r:embed="rId3" cstate="print"/>
          <a:stretch>
            <a:fillRect/>
          </a:stretch>
        </p:blipFill>
        <p:spPr>
          <a:xfrm>
            <a:off x="539552" y="908720"/>
            <a:ext cx="2059873" cy="1383977"/>
          </a:xfrm>
          <a:prstGeom prst="rect">
            <a:avLst/>
          </a:prstGeom>
        </p:spPr>
      </p:pic>
      <p:sp>
        <p:nvSpPr>
          <p:cNvPr id="43" name="CasellaDiTesto 42"/>
          <p:cNvSpPr txBox="1"/>
          <p:nvPr/>
        </p:nvSpPr>
        <p:spPr>
          <a:xfrm>
            <a:off x="3203848" y="980728"/>
            <a:ext cx="982577" cy="369332"/>
          </a:xfrm>
          <a:prstGeom prst="rect">
            <a:avLst/>
          </a:prstGeom>
          <a:noFill/>
        </p:spPr>
        <p:txBody>
          <a:bodyPr wrap="none" rtlCol="0">
            <a:spAutoFit/>
          </a:bodyPr>
          <a:lstStyle/>
          <a:p>
            <a:r>
              <a:rPr lang="it-IT" dirty="0" smtClean="0"/>
              <a:t>tremore</a:t>
            </a:r>
            <a:endParaRPr lang="it-IT"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e 1"/>
          <p:cNvSpPr/>
          <p:nvPr/>
        </p:nvSpPr>
        <p:spPr>
          <a:xfrm>
            <a:off x="3419872" y="2708920"/>
            <a:ext cx="2448272" cy="18722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(aggettivi)</a:t>
            </a:r>
            <a:endParaRPr lang="it-IT" dirty="0"/>
          </a:p>
        </p:txBody>
      </p:sp>
      <p:cxnSp>
        <p:nvCxnSpPr>
          <p:cNvPr id="4" name="Connettore 2 3"/>
          <p:cNvCxnSpPr>
            <a:stCxn id="2" idx="0"/>
          </p:cNvCxnSpPr>
          <p:nvPr/>
        </p:nvCxnSpPr>
        <p:spPr>
          <a:xfrm flipV="1">
            <a:off x="4644008" y="908720"/>
            <a:ext cx="72008" cy="1800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Connettore 2 6"/>
          <p:cNvCxnSpPr>
            <a:stCxn id="2" idx="0"/>
          </p:cNvCxnSpPr>
          <p:nvPr/>
        </p:nvCxnSpPr>
        <p:spPr>
          <a:xfrm flipV="1">
            <a:off x="4644008" y="1772816"/>
            <a:ext cx="792088" cy="936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Connettore 2 8"/>
          <p:cNvCxnSpPr>
            <a:stCxn id="2" idx="7"/>
          </p:cNvCxnSpPr>
          <p:nvPr/>
        </p:nvCxnSpPr>
        <p:spPr>
          <a:xfrm flipV="1">
            <a:off x="5509603" y="2492896"/>
            <a:ext cx="1510669" cy="49020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ttore 2 10"/>
          <p:cNvCxnSpPr>
            <a:stCxn id="2" idx="7"/>
          </p:cNvCxnSpPr>
          <p:nvPr/>
        </p:nvCxnSpPr>
        <p:spPr>
          <a:xfrm flipV="1">
            <a:off x="5509603" y="1124744"/>
            <a:ext cx="1078621" cy="18583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onnettore 2 12"/>
          <p:cNvCxnSpPr>
            <a:stCxn id="2" idx="6"/>
          </p:cNvCxnSpPr>
          <p:nvPr/>
        </p:nvCxnSpPr>
        <p:spPr>
          <a:xfrm>
            <a:off x="5868144" y="3645024"/>
            <a:ext cx="86409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nettore 2 14"/>
          <p:cNvCxnSpPr>
            <a:stCxn id="2" idx="5"/>
          </p:cNvCxnSpPr>
          <p:nvPr/>
        </p:nvCxnSpPr>
        <p:spPr>
          <a:xfrm>
            <a:off x="5509603" y="4306950"/>
            <a:ext cx="790589" cy="49020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Connettore 2 16"/>
          <p:cNvCxnSpPr>
            <a:stCxn id="2" idx="1"/>
          </p:cNvCxnSpPr>
          <p:nvPr/>
        </p:nvCxnSpPr>
        <p:spPr>
          <a:xfrm flipH="1" flipV="1">
            <a:off x="2339752" y="1124744"/>
            <a:ext cx="1438661" cy="18583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Connettore 2 18"/>
          <p:cNvCxnSpPr>
            <a:stCxn id="2" idx="1"/>
          </p:cNvCxnSpPr>
          <p:nvPr/>
        </p:nvCxnSpPr>
        <p:spPr>
          <a:xfrm flipH="1" flipV="1">
            <a:off x="2339752" y="2636912"/>
            <a:ext cx="1438661" cy="3461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Connettore 2 20"/>
          <p:cNvCxnSpPr>
            <a:stCxn id="2" idx="2"/>
          </p:cNvCxnSpPr>
          <p:nvPr/>
        </p:nvCxnSpPr>
        <p:spPr>
          <a:xfrm flipH="1" flipV="1">
            <a:off x="1547664" y="3573016"/>
            <a:ext cx="1872208"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Connettore 2 22"/>
          <p:cNvCxnSpPr>
            <a:stCxn id="2" idx="2"/>
          </p:cNvCxnSpPr>
          <p:nvPr/>
        </p:nvCxnSpPr>
        <p:spPr>
          <a:xfrm flipH="1">
            <a:off x="2267744" y="3645024"/>
            <a:ext cx="1152128"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Connettore 2 24"/>
          <p:cNvCxnSpPr>
            <a:stCxn id="2" idx="3"/>
          </p:cNvCxnSpPr>
          <p:nvPr/>
        </p:nvCxnSpPr>
        <p:spPr>
          <a:xfrm flipH="1">
            <a:off x="2627784" y="4306950"/>
            <a:ext cx="1150629" cy="7062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Connettore 2 26"/>
          <p:cNvCxnSpPr>
            <a:stCxn id="2" idx="3"/>
          </p:cNvCxnSpPr>
          <p:nvPr/>
        </p:nvCxnSpPr>
        <p:spPr>
          <a:xfrm flipH="1">
            <a:off x="3707904" y="4306950"/>
            <a:ext cx="70509" cy="14263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Connettore 2 28"/>
          <p:cNvCxnSpPr>
            <a:stCxn id="2" idx="4"/>
          </p:cNvCxnSpPr>
          <p:nvPr/>
        </p:nvCxnSpPr>
        <p:spPr>
          <a:xfrm flipH="1">
            <a:off x="4572000" y="4581128"/>
            <a:ext cx="72008"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Connettore 2 30"/>
          <p:cNvCxnSpPr>
            <a:stCxn id="2" idx="4"/>
          </p:cNvCxnSpPr>
          <p:nvPr/>
        </p:nvCxnSpPr>
        <p:spPr>
          <a:xfrm>
            <a:off x="4644008" y="4581128"/>
            <a:ext cx="1656184" cy="12241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Connettore 2 32"/>
          <p:cNvCxnSpPr>
            <a:stCxn id="2" idx="5"/>
          </p:cNvCxnSpPr>
          <p:nvPr/>
        </p:nvCxnSpPr>
        <p:spPr>
          <a:xfrm>
            <a:off x="5509603" y="4306950"/>
            <a:ext cx="2230749" cy="3461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Connettore 2 34"/>
          <p:cNvCxnSpPr>
            <a:stCxn id="2" idx="6"/>
          </p:cNvCxnSpPr>
          <p:nvPr/>
        </p:nvCxnSpPr>
        <p:spPr>
          <a:xfrm flipV="1">
            <a:off x="5868144" y="2852936"/>
            <a:ext cx="1872208"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CasellaDiTesto 35"/>
          <p:cNvSpPr txBox="1"/>
          <p:nvPr/>
        </p:nvSpPr>
        <p:spPr>
          <a:xfrm>
            <a:off x="4644008" y="548680"/>
            <a:ext cx="1901161" cy="369332"/>
          </a:xfrm>
          <a:prstGeom prst="rect">
            <a:avLst/>
          </a:prstGeom>
          <a:noFill/>
        </p:spPr>
        <p:txBody>
          <a:bodyPr wrap="none" rtlCol="0">
            <a:spAutoFit/>
          </a:bodyPr>
          <a:lstStyle/>
          <a:p>
            <a:r>
              <a:rPr lang="it-IT" dirty="0" smtClean="0"/>
              <a:t>ROSSO SANGUE</a:t>
            </a:r>
            <a:endParaRPr lang="it-IT" dirty="0"/>
          </a:p>
        </p:txBody>
      </p:sp>
      <p:sp>
        <p:nvSpPr>
          <p:cNvPr id="38" name="CasellaDiTesto 37"/>
          <p:cNvSpPr txBox="1"/>
          <p:nvPr/>
        </p:nvSpPr>
        <p:spPr>
          <a:xfrm>
            <a:off x="4716016" y="1412776"/>
            <a:ext cx="1800200" cy="338554"/>
          </a:xfrm>
          <a:prstGeom prst="rect">
            <a:avLst/>
          </a:prstGeom>
          <a:noFill/>
        </p:spPr>
        <p:txBody>
          <a:bodyPr wrap="square" rtlCol="0">
            <a:spAutoFit/>
          </a:bodyPr>
          <a:lstStyle/>
          <a:p>
            <a:r>
              <a:rPr lang="it-IT" sz="1600" dirty="0" smtClean="0"/>
              <a:t>PARALIZZANTE</a:t>
            </a:r>
            <a:endParaRPr lang="it-IT" sz="1600" dirty="0"/>
          </a:p>
        </p:txBody>
      </p:sp>
      <p:sp>
        <p:nvSpPr>
          <p:cNvPr id="40" name="CasellaDiTesto 39"/>
          <p:cNvSpPr txBox="1"/>
          <p:nvPr/>
        </p:nvSpPr>
        <p:spPr>
          <a:xfrm>
            <a:off x="4139952" y="3212976"/>
            <a:ext cx="981744" cy="369332"/>
          </a:xfrm>
          <a:prstGeom prst="rect">
            <a:avLst/>
          </a:prstGeom>
          <a:noFill/>
        </p:spPr>
        <p:txBody>
          <a:bodyPr wrap="none" rtlCol="0">
            <a:spAutoFit/>
          </a:bodyPr>
          <a:lstStyle/>
          <a:p>
            <a:r>
              <a:rPr lang="it-IT" dirty="0" smtClean="0"/>
              <a:t> PAURA</a:t>
            </a:r>
            <a:endParaRPr lang="it-IT" dirty="0"/>
          </a:p>
        </p:txBody>
      </p:sp>
      <p:sp>
        <p:nvSpPr>
          <p:cNvPr id="41" name="CasellaDiTesto 40"/>
          <p:cNvSpPr txBox="1"/>
          <p:nvPr/>
        </p:nvSpPr>
        <p:spPr>
          <a:xfrm>
            <a:off x="6588224" y="1052736"/>
            <a:ext cx="1111202" cy="369332"/>
          </a:xfrm>
          <a:prstGeom prst="rect">
            <a:avLst/>
          </a:prstGeom>
          <a:noFill/>
        </p:spPr>
        <p:txBody>
          <a:bodyPr wrap="none" rtlCol="0">
            <a:spAutoFit/>
          </a:bodyPr>
          <a:lstStyle/>
          <a:p>
            <a:r>
              <a:rPr lang="it-IT" dirty="0" smtClean="0"/>
              <a:t>OSCURA</a:t>
            </a:r>
            <a:endParaRPr lang="it-IT" dirty="0"/>
          </a:p>
        </p:txBody>
      </p:sp>
      <p:sp>
        <p:nvSpPr>
          <p:cNvPr id="42" name="CasellaDiTesto 41"/>
          <p:cNvSpPr txBox="1"/>
          <p:nvPr/>
        </p:nvSpPr>
        <p:spPr>
          <a:xfrm>
            <a:off x="7020272" y="2204864"/>
            <a:ext cx="1614032" cy="369332"/>
          </a:xfrm>
          <a:prstGeom prst="rect">
            <a:avLst/>
          </a:prstGeom>
          <a:noFill/>
        </p:spPr>
        <p:txBody>
          <a:bodyPr wrap="none" rtlCol="0">
            <a:spAutoFit/>
          </a:bodyPr>
          <a:lstStyle/>
          <a:p>
            <a:r>
              <a:rPr lang="it-IT" dirty="0" smtClean="0"/>
              <a:t>SPAVENTOSA</a:t>
            </a:r>
            <a:endParaRPr lang="it-IT" dirty="0"/>
          </a:p>
        </p:txBody>
      </p:sp>
      <p:sp>
        <p:nvSpPr>
          <p:cNvPr id="43" name="CasellaDiTesto 42"/>
          <p:cNvSpPr txBox="1"/>
          <p:nvPr/>
        </p:nvSpPr>
        <p:spPr>
          <a:xfrm>
            <a:off x="7740352" y="2924944"/>
            <a:ext cx="1189108" cy="369332"/>
          </a:xfrm>
          <a:prstGeom prst="rect">
            <a:avLst/>
          </a:prstGeom>
          <a:noFill/>
        </p:spPr>
        <p:txBody>
          <a:bodyPr wrap="none" rtlCol="0">
            <a:spAutoFit/>
          </a:bodyPr>
          <a:lstStyle/>
          <a:p>
            <a:r>
              <a:rPr lang="it-IT" dirty="0" smtClean="0"/>
              <a:t>SINISTRA</a:t>
            </a:r>
            <a:endParaRPr lang="it-IT" dirty="0"/>
          </a:p>
        </p:txBody>
      </p:sp>
      <p:sp>
        <p:nvSpPr>
          <p:cNvPr id="44" name="CasellaDiTesto 43"/>
          <p:cNvSpPr txBox="1"/>
          <p:nvPr/>
        </p:nvSpPr>
        <p:spPr>
          <a:xfrm>
            <a:off x="6372200" y="5877272"/>
            <a:ext cx="793807" cy="369332"/>
          </a:xfrm>
          <a:prstGeom prst="rect">
            <a:avLst/>
          </a:prstGeom>
          <a:noFill/>
        </p:spPr>
        <p:txBody>
          <a:bodyPr wrap="none" rtlCol="0">
            <a:spAutoFit/>
          </a:bodyPr>
          <a:lstStyle/>
          <a:p>
            <a:r>
              <a:rPr lang="it-IT" dirty="0" smtClean="0"/>
              <a:t>NERA</a:t>
            </a:r>
            <a:endParaRPr lang="it-IT" dirty="0"/>
          </a:p>
        </p:txBody>
      </p:sp>
      <p:sp>
        <p:nvSpPr>
          <p:cNvPr id="45" name="CasellaDiTesto 44"/>
          <p:cNvSpPr txBox="1"/>
          <p:nvPr/>
        </p:nvSpPr>
        <p:spPr>
          <a:xfrm>
            <a:off x="6804248" y="3645024"/>
            <a:ext cx="1519968" cy="369332"/>
          </a:xfrm>
          <a:prstGeom prst="rect">
            <a:avLst/>
          </a:prstGeom>
          <a:noFill/>
        </p:spPr>
        <p:txBody>
          <a:bodyPr wrap="none" rtlCol="0">
            <a:spAutoFit/>
          </a:bodyPr>
          <a:lstStyle/>
          <a:p>
            <a:r>
              <a:rPr lang="it-IT" dirty="0" smtClean="0"/>
              <a:t>ANSIOGENA</a:t>
            </a:r>
            <a:endParaRPr lang="it-IT" dirty="0"/>
          </a:p>
        </p:txBody>
      </p:sp>
      <p:sp>
        <p:nvSpPr>
          <p:cNvPr id="46" name="CasellaDiTesto 45"/>
          <p:cNvSpPr txBox="1"/>
          <p:nvPr/>
        </p:nvSpPr>
        <p:spPr>
          <a:xfrm>
            <a:off x="6372200" y="4869160"/>
            <a:ext cx="1605376" cy="369332"/>
          </a:xfrm>
          <a:prstGeom prst="rect">
            <a:avLst/>
          </a:prstGeom>
          <a:noFill/>
        </p:spPr>
        <p:txBody>
          <a:bodyPr wrap="none" rtlCol="0">
            <a:spAutoFit/>
          </a:bodyPr>
          <a:lstStyle/>
          <a:p>
            <a:r>
              <a:rPr lang="it-IT" dirty="0" smtClean="0"/>
              <a:t>INQUITANTE</a:t>
            </a:r>
            <a:endParaRPr lang="it-IT" dirty="0"/>
          </a:p>
        </p:txBody>
      </p:sp>
      <p:sp>
        <p:nvSpPr>
          <p:cNvPr id="47" name="CasellaDiTesto 46"/>
          <p:cNvSpPr txBox="1"/>
          <p:nvPr/>
        </p:nvSpPr>
        <p:spPr>
          <a:xfrm>
            <a:off x="7812360" y="4581128"/>
            <a:ext cx="1230593" cy="369332"/>
          </a:xfrm>
          <a:prstGeom prst="rect">
            <a:avLst/>
          </a:prstGeom>
          <a:noFill/>
        </p:spPr>
        <p:txBody>
          <a:bodyPr wrap="none" rtlCol="0">
            <a:spAutoFit/>
          </a:bodyPr>
          <a:lstStyle/>
          <a:p>
            <a:r>
              <a:rPr lang="it-IT" dirty="0" smtClean="0"/>
              <a:t>LUGUBRE</a:t>
            </a:r>
            <a:endParaRPr lang="it-IT" dirty="0"/>
          </a:p>
        </p:txBody>
      </p:sp>
      <p:sp>
        <p:nvSpPr>
          <p:cNvPr id="48" name="CasellaDiTesto 47"/>
          <p:cNvSpPr txBox="1"/>
          <p:nvPr/>
        </p:nvSpPr>
        <p:spPr>
          <a:xfrm>
            <a:off x="3779912" y="5445224"/>
            <a:ext cx="2016224" cy="369332"/>
          </a:xfrm>
          <a:prstGeom prst="rect">
            <a:avLst/>
          </a:prstGeom>
          <a:noFill/>
        </p:spPr>
        <p:txBody>
          <a:bodyPr wrap="square" rtlCol="0">
            <a:spAutoFit/>
          </a:bodyPr>
          <a:lstStyle/>
          <a:p>
            <a:r>
              <a:rPr lang="it-IT" dirty="0" smtClean="0"/>
              <a:t>TERRORIZZANTE</a:t>
            </a:r>
            <a:endParaRPr lang="it-IT" dirty="0"/>
          </a:p>
        </p:txBody>
      </p:sp>
      <p:sp>
        <p:nvSpPr>
          <p:cNvPr id="49" name="CasellaDiTesto 48"/>
          <p:cNvSpPr txBox="1"/>
          <p:nvPr/>
        </p:nvSpPr>
        <p:spPr>
          <a:xfrm>
            <a:off x="3275856" y="5733256"/>
            <a:ext cx="1789272" cy="369332"/>
          </a:xfrm>
          <a:prstGeom prst="rect">
            <a:avLst/>
          </a:prstGeom>
          <a:noFill/>
        </p:spPr>
        <p:txBody>
          <a:bodyPr wrap="none" rtlCol="0">
            <a:spAutoFit/>
          </a:bodyPr>
          <a:lstStyle/>
          <a:p>
            <a:r>
              <a:rPr lang="it-IT" dirty="0" smtClean="0"/>
              <a:t>TERRIFICANTE</a:t>
            </a:r>
            <a:endParaRPr lang="it-IT" dirty="0"/>
          </a:p>
        </p:txBody>
      </p:sp>
      <p:sp>
        <p:nvSpPr>
          <p:cNvPr id="50" name="CasellaDiTesto 49"/>
          <p:cNvSpPr txBox="1"/>
          <p:nvPr/>
        </p:nvSpPr>
        <p:spPr>
          <a:xfrm>
            <a:off x="2267744" y="5085184"/>
            <a:ext cx="1503617" cy="369332"/>
          </a:xfrm>
          <a:prstGeom prst="rect">
            <a:avLst/>
          </a:prstGeom>
          <a:noFill/>
        </p:spPr>
        <p:txBody>
          <a:bodyPr wrap="none" rtlCol="0">
            <a:spAutoFit/>
          </a:bodyPr>
          <a:lstStyle/>
          <a:p>
            <a:r>
              <a:rPr lang="it-IT" dirty="0" smtClean="0"/>
              <a:t>TENEBROSA</a:t>
            </a:r>
            <a:endParaRPr lang="it-IT" dirty="0"/>
          </a:p>
        </p:txBody>
      </p:sp>
      <p:sp>
        <p:nvSpPr>
          <p:cNvPr id="51" name="CasellaDiTesto 50"/>
          <p:cNvSpPr txBox="1"/>
          <p:nvPr/>
        </p:nvSpPr>
        <p:spPr>
          <a:xfrm>
            <a:off x="467544" y="3429000"/>
            <a:ext cx="1005403" cy="369332"/>
          </a:xfrm>
          <a:prstGeom prst="rect">
            <a:avLst/>
          </a:prstGeom>
          <a:noFill/>
        </p:spPr>
        <p:txBody>
          <a:bodyPr wrap="none" rtlCol="0">
            <a:spAutoFit/>
          </a:bodyPr>
          <a:lstStyle/>
          <a:p>
            <a:r>
              <a:rPr lang="it-IT" dirty="0" smtClean="0"/>
              <a:t>AMARA</a:t>
            </a:r>
            <a:endParaRPr lang="it-IT" dirty="0"/>
          </a:p>
        </p:txBody>
      </p:sp>
      <p:sp>
        <p:nvSpPr>
          <p:cNvPr id="52" name="CasellaDiTesto 51"/>
          <p:cNvSpPr txBox="1"/>
          <p:nvPr/>
        </p:nvSpPr>
        <p:spPr>
          <a:xfrm>
            <a:off x="1475656" y="4365104"/>
            <a:ext cx="1290866" cy="369332"/>
          </a:xfrm>
          <a:prstGeom prst="rect">
            <a:avLst/>
          </a:prstGeom>
          <a:noFill/>
        </p:spPr>
        <p:txBody>
          <a:bodyPr wrap="none" rtlCol="0">
            <a:spAutoFit/>
          </a:bodyPr>
          <a:lstStyle/>
          <a:p>
            <a:r>
              <a:rPr lang="it-IT" dirty="0" smtClean="0"/>
              <a:t>ORRENDA</a:t>
            </a:r>
            <a:endParaRPr lang="it-IT" dirty="0"/>
          </a:p>
        </p:txBody>
      </p:sp>
      <p:sp>
        <p:nvSpPr>
          <p:cNvPr id="53" name="CasellaDiTesto 52"/>
          <p:cNvSpPr txBox="1"/>
          <p:nvPr/>
        </p:nvSpPr>
        <p:spPr>
          <a:xfrm>
            <a:off x="251520" y="2348880"/>
            <a:ext cx="2043636" cy="369332"/>
          </a:xfrm>
          <a:prstGeom prst="rect">
            <a:avLst/>
          </a:prstGeom>
          <a:noFill/>
        </p:spPr>
        <p:txBody>
          <a:bodyPr wrap="none" rtlCol="0">
            <a:spAutoFit/>
          </a:bodyPr>
          <a:lstStyle/>
          <a:p>
            <a:r>
              <a:rPr lang="it-IT" dirty="0" smtClean="0"/>
              <a:t>AGGHIACCIANTE</a:t>
            </a:r>
            <a:endParaRPr lang="it-IT" dirty="0"/>
          </a:p>
        </p:txBody>
      </p:sp>
      <p:sp>
        <p:nvSpPr>
          <p:cNvPr id="54" name="CasellaDiTesto 53"/>
          <p:cNvSpPr txBox="1"/>
          <p:nvPr/>
        </p:nvSpPr>
        <p:spPr>
          <a:xfrm>
            <a:off x="971600" y="764704"/>
            <a:ext cx="1439112" cy="369332"/>
          </a:xfrm>
          <a:prstGeom prst="rect">
            <a:avLst/>
          </a:prstGeom>
          <a:noFill/>
        </p:spPr>
        <p:txBody>
          <a:bodyPr wrap="none" rtlCol="0">
            <a:spAutoFit/>
          </a:bodyPr>
          <a:lstStyle/>
          <a:p>
            <a:r>
              <a:rPr lang="it-IT" dirty="0" smtClean="0"/>
              <a:t>PROFONDA</a:t>
            </a:r>
            <a:endParaRPr lang="it-IT" dirty="0"/>
          </a:p>
        </p:txBody>
      </p:sp>
      <p:pic>
        <p:nvPicPr>
          <p:cNvPr id="37" name="Immagine 36" descr="53.gif"/>
          <p:cNvPicPr>
            <a:picLocks noChangeAspect="1"/>
          </p:cNvPicPr>
          <p:nvPr/>
        </p:nvPicPr>
        <p:blipFill>
          <a:blip r:embed="rId2" cstate="print"/>
          <a:stretch>
            <a:fillRect/>
          </a:stretch>
        </p:blipFill>
        <p:spPr>
          <a:xfrm rot="20474864">
            <a:off x="3140671" y="478945"/>
            <a:ext cx="1173075" cy="159258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e 1"/>
          <p:cNvSpPr/>
          <p:nvPr/>
        </p:nvSpPr>
        <p:spPr>
          <a:xfrm>
            <a:off x="3347864" y="2492896"/>
            <a:ext cx="1728192" cy="16561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PAURA</a:t>
            </a:r>
          </a:p>
          <a:p>
            <a:pPr algn="ctr"/>
            <a:r>
              <a:rPr lang="it-IT" dirty="0" smtClean="0"/>
              <a:t>(verbi)</a:t>
            </a:r>
            <a:endParaRPr lang="it-IT" dirty="0"/>
          </a:p>
        </p:txBody>
      </p:sp>
      <p:cxnSp>
        <p:nvCxnSpPr>
          <p:cNvPr id="6" name="Connettore 2 5"/>
          <p:cNvCxnSpPr>
            <a:stCxn id="2" idx="0"/>
          </p:cNvCxnSpPr>
          <p:nvPr/>
        </p:nvCxnSpPr>
        <p:spPr>
          <a:xfrm flipV="1">
            <a:off x="4211960" y="2204864"/>
            <a:ext cx="72008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Connettore 2 7"/>
          <p:cNvCxnSpPr>
            <a:stCxn id="2" idx="7"/>
          </p:cNvCxnSpPr>
          <p:nvPr/>
        </p:nvCxnSpPr>
        <p:spPr>
          <a:xfrm flipV="1">
            <a:off x="4822968" y="2636912"/>
            <a:ext cx="829152" cy="985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Connettore 2 9"/>
          <p:cNvCxnSpPr>
            <a:stCxn id="2" idx="6"/>
          </p:cNvCxnSpPr>
          <p:nvPr/>
        </p:nvCxnSpPr>
        <p:spPr>
          <a:xfrm>
            <a:off x="5076056" y="3320988"/>
            <a:ext cx="792088" cy="3240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Connettore 2 11"/>
          <p:cNvCxnSpPr>
            <a:stCxn id="2" idx="5"/>
          </p:cNvCxnSpPr>
          <p:nvPr/>
        </p:nvCxnSpPr>
        <p:spPr>
          <a:xfrm>
            <a:off x="4822968" y="3906538"/>
            <a:ext cx="469112" cy="6745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Connettore 2 13"/>
          <p:cNvCxnSpPr>
            <a:stCxn id="2" idx="4"/>
          </p:cNvCxnSpPr>
          <p:nvPr/>
        </p:nvCxnSpPr>
        <p:spPr>
          <a:xfrm flipH="1">
            <a:off x="3923928" y="4149080"/>
            <a:ext cx="288032"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Connettore 2 15"/>
          <p:cNvCxnSpPr>
            <a:stCxn id="2" idx="3"/>
          </p:cNvCxnSpPr>
          <p:nvPr/>
        </p:nvCxnSpPr>
        <p:spPr>
          <a:xfrm flipH="1" flipV="1">
            <a:off x="2699792" y="3789040"/>
            <a:ext cx="901160" cy="1174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Connettore 2 17"/>
          <p:cNvCxnSpPr>
            <a:stCxn id="2" idx="2"/>
          </p:cNvCxnSpPr>
          <p:nvPr/>
        </p:nvCxnSpPr>
        <p:spPr>
          <a:xfrm flipH="1" flipV="1">
            <a:off x="2627784" y="2708920"/>
            <a:ext cx="720080" cy="6120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Connettore 2 19"/>
          <p:cNvCxnSpPr>
            <a:stCxn id="2" idx="1"/>
          </p:cNvCxnSpPr>
          <p:nvPr/>
        </p:nvCxnSpPr>
        <p:spPr>
          <a:xfrm flipV="1">
            <a:off x="3600952" y="1916832"/>
            <a:ext cx="106952" cy="8186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CasellaDiTesto 20"/>
          <p:cNvSpPr txBox="1"/>
          <p:nvPr/>
        </p:nvSpPr>
        <p:spPr>
          <a:xfrm>
            <a:off x="4788024" y="1772816"/>
            <a:ext cx="1709892" cy="369332"/>
          </a:xfrm>
          <a:prstGeom prst="rect">
            <a:avLst/>
          </a:prstGeom>
          <a:noFill/>
        </p:spPr>
        <p:txBody>
          <a:bodyPr wrap="none" rtlCol="0">
            <a:spAutoFit/>
          </a:bodyPr>
          <a:lstStyle/>
          <a:p>
            <a:r>
              <a:rPr lang="it-IT" dirty="0" smtClean="0"/>
              <a:t>sudare a freddo</a:t>
            </a:r>
            <a:endParaRPr lang="it-IT" dirty="0"/>
          </a:p>
        </p:txBody>
      </p:sp>
      <p:sp>
        <p:nvSpPr>
          <p:cNvPr id="23" name="CasellaDiTesto 22"/>
          <p:cNvSpPr txBox="1"/>
          <p:nvPr/>
        </p:nvSpPr>
        <p:spPr>
          <a:xfrm>
            <a:off x="5652120" y="2492896"/>
            <a:ext cx="1326773" cy="369332"/>
          </a:xfrm>
          <a:prstGeom prst="rect">
            <a:avLst/>
          </a:prstGeom>
          <a:noFill/>
        </p:spPr>
        <p:txBody>
          <a:bodyPr wrap="none" rtlCol="0">
            <a:spAutoFit/>
          </a:bodyPr>
          <a:lstStyle/>
          <a:p>
            <a:r>
              <a:rPr lang="it-IT" dirty="0" smtClean="0"/>
              <a:t>paralizzarsi</a:t>
            </a:r>
            <a:endParaRPr lang="it-IT" dirty="0"/>
          </a:p>
        </p:txBody>
      </p:sp>
      <p:sp>
        <p:nvSpPr>
          <p:cNvPr id="24" name="CasellaDiTesto 23"/>
          <p:cNvSpPr txBox="1"/>
          <p:nvPr/>
        </p:nvSpPr>
        <p:spPr>
          <a:xfrm>
            <a:off x="5868144" y="3717032"/>
            <a:ext cx="1239442" cy="369332"/>
          </a:xfrm>
          <a:prstGeom prst="rect">
            <a:avLst/>
          </a:prstGeom>
          <a:noFill/>
        </p:spPr>
        <p:txBody>
          <a:bodyPr wrap="none" rtlCol="0">
            <a:spAutoFit/>
          </a:bodyPr>
          <a:lstStyle/>
          <a:p>
            <a:r>
              <a:rPr lang="it-IT" dirty="0" smtClean="0"/>
              <a:t>impietrirsi</a:t>
            </a:r>
            <a:endParaRPr lang="it-IT" dirty="0"/>
          </a:p>
        </p:txBody>
      </p:sp>
      <p:sp>
        <p:nvSpPr>
          <p:cNvPr id="25" name="CasellaDiTesto 24"/>
          <p:cNvSpPr txBox="1"/>
          <p:nvPr/>
        </p:nvSpPr>
        <p:spPr>
          <a:xfrm>
            <a:off x="5292080" y="4653136"/>
            <a:ext cx="1066639" cy="369332"/>
          </a:xfrm>
          <a:prstGeom prst="rect">
            <a:avLst/>
          </a:prstGeom>
          <a:noFill/>
        </p:spPr>
        <p:txBody>
          <a:bodyPr wrap="none" rtlCol="0">
            <a:spAutoFit/>
          </a:bodyPr>
          <a:lstStyle/>
          <a:p>
            <a:r>
              <a:rPr lang="it-IT" dirty="0" smtClean="0"/>
              <a:t>bloccarsi</a:t>
            </a:r>
            <a:endParaRPr lang="it-IT" dirty="0"/>
          </a:p>
        </p:txBody>
      </p:sp>
      <p:sp>
        <p:nvSpPr>
          <p:cNvPr id="26" name="CasellaDiTesto 25"/>
          <p:cNvSpPr txBox="1"/>
          <p:nvPr/>
        </p:nvSpPr>
        <p:spPr>
          <a:xfrm>
            <a:off x="3275856" y="4653136"/>
            <a:ext cx="1351011" cy="369332"/>
          </a:xfrm>
          <a:prstGeom prst="rect">
            <a:avLst/>
          </a:prstGeom>
          <a:noFill/>
        </p:spPr>
        <p:txBody>
          <a:bodyPr wrap="none" rtlCol="0">
            <a:spAutoFit/>
          </a:bodyPr>
          <a:lstStyle/>
          <a:p>
            <a:r>
              <a:rPr lang="it-IT" dirty="0" smtClean="0"/>
              <a:t>terrorizzare</a:t>
            </a:r>
            <a:endParaRPr lang="it-IT" dirty="0"/>
          </a:p>
        </p:txBody>
      </p:sp>
      <p:sp>
        <p:nvSpPr>
          <p:cNvPr id="27" name="CasellaDiTesto 26"/>
          <p:cNvSpPr txBox="1"/>
          <p:nvPr/>
        </p:nvSpPr>
        <p:spPr>
          <a:xfrm>
            <a:off x="1403648" y="3717032"/>
            <a:ext cx="1252009" cy="369332"/>
          </a:xfrm>
          <a:prstGeom prst="rect">
            <a:avLst/>
          </a:prstGeom>
          <a:noFill/>
        </p:spPr>
        <p:txBody>
          <a:bodyPr wrap="none" rtlCol="0">
            <a:spAutoFit/>
          </a:bodyPr>
          <a:lstStyle/>
          <a:p>
            <a:r>
              <a:rPr lang="it-IT" dirty="0" smtClean="0"/>
              <a:t>spaventare</a:t>
            </a:r>
            <a:endParaRPr lang="it-IT" dirty="0"/>
          </a:p>
        </p:txBody>
      </p:sp>
      <p:sp>
        <p:nvSpPr>
          <p:cNvPr id="28" name="CasellaDiTesto 27"/>
          <p:cNvSpPr txBox="1"/>
          <p:nvPr/>
        </p:nvSpPr>
        <p:spPr>
          <a:xfrm>
            <a:off x="3563888" y="1484784"/>
            <a:ext cx="890565" cy="369332"/>
          </a:xfrm>
          <a:prstGeom prst="rect">
            <a:avLst/>
          </a:prstGeom>
          <a:noFill/>
        </p:spPr>
        <p:txBody>
          <a:bodyPr wrap="none" rtlCol="0">
            <a:spAutoFit/>
          </a:bodyPr>
          <a:lstStyle/>
          <a:p>
            <a:r>
              <a:rPr lang="it-IT" dirty="0" smtClean="0"/>
              <a:t>svenire</a:t>
            </a:r>
            <a:endParaRPr lang="it-IT" dirty="0"/>
          </a:p>
        </p:txBody>
      </p:sp>
      <p:sp>
        <p:nvSpPr>
          <p:cNvPr id="29" name="CasellaDiTesto 28"/>
          <p:cNvSpPr txBox="1"/>
          <p:nvPr/>
        </p:nvSpPr>
        <p:spPr>
          <a:xfrm>
            <a:off x="1691680" y="2564904"/>
            <a:ext cx="968150" cy="369332"/>
          </a:xfrm>
          <a:prstGeom prst="rect">
            <a:avLst/>
          </a:prstGeom>
          <a:noFill/>
        </p:spPr>
        <p:txBody>
          <a:bodyPr wrap="none" rtlCol="0">
            <a:spAutoFit/>
          </a:bodyPr>
          <a:lstStyle/>
          <a:p>
            <a:r>
              <a:rPr lang="it-IT" dirty="0" smtClean="0"/>
              <a:t>tremare</a:t>
            </a:r>
            <a:endParaRPr lang="it-IT" dirty="0"/>
          </a:p>
        </p:txBody>
      </p:sp>
      <p:pic>
        <p:nvPicPr>
          <p:cNvPr id="19" name="Immagine 18" descr="animaatjes-spookhuizen-63016.gif"/>
          <p:cNvPicPr>
            <a:picLocks noChangeAspect="1"/>
          </p:cNvPicPr>
          <p:nvPr/>
        </p:nvPicPr>
        <p:blipFill>
          <a:blip r:embed="rId2" cstate="print"/>
          <a:stretch>
            <a:fillRect/>
          </a:stretch>
        </p:blipFill>
        <p:spPr>
          <a:xfrm rot="20300408">
            <a:off x="665623" y="551065"/>
            <a:ext cx="2329061" cy="1909066"/>
          </a:xfrm>
          <a:prstGeom prst="rect">
            <a:avLst/>
          </a:prstGeom>
        </p:spPr>
      </p:pic>
      <p:pic>
        <p:nvPicPr>
          <p:cNvPr id="22" name="Immagine 21" descr="casa-Halloween-Halloween-house.jpg"/>
          <p:cNvPicPr>
            <a:picLocks noChangeAspect="1"/>
          </p:cNvPicPr>
          <p:nvPr/>
        </p:nvPicPr>
        <p:blipFill>
          <a:blip r:embed="rId3" cstate="print"/>
          <a:stretch>
            <a:fillRect/>
          </a:stretch>
        </p:blipFill>
        <p:spPr>
          <a:xfrm rot="1082653">
            <a:off x="6527866" y="4369690"/>
            <a:ext cx="2177697" cy="181581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rot="10800000" flipV="1">
            <a:off x="554477" y="281522"/>
            <a:ext cx="783394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b="1" i="0" u="none" strike="noStrike" cap="none" normalizeH="0" baseline="0" dirty="0" smtClean="0">
                <a:ln>
                  <a:noFill/>
                </a:ln>
                <a:solidFill>
                  <a:schemeClr val="bg1"/>
                </a:solidFill>
                <a:effectLst/>
                <a:latin typeface="Trebuchet MS" pitchFamily="34" charset="0"/>
                <a:ea typeface="Times New Roman" pitchFamily="18" charset="0"/>
                <a:cs typeface="Times New Roman" pitchFamily="18" charset="0"/>
              </a:rPr>
              <a:t>TOM E IL MITO DELLA CAVERNA</a:t>
            </a:r>
            <a:endParaRPr kumimoji="0" lang="it-IT" b="0" i="0" u="none" strike="noStrike" cap="none" normalizeH="0" baseline="0" dirty="0" smtClean="0">
              <a:ln>
                <a:noFill/>
              </a:ln>
              <a:solidFill>
                <a:schemeClr val="bg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C'era una volta un bambino di nome Tom, ogni giorno, durante le vacanze estive, subito dopo pranzo, era solito fare delle lunghe e solitarie passeggiate per i viali di una bella ed estesa campagna di fronte casa sua.</a:t>
            </a:r>
            <a:r>
              <a:rPr kumimoji="0" lang="it-IT" b="0" i="0" u="none" strike="noStrike" cap="none" normalizeH="0" baseline="0" dirty="0" smtClean="0">
                <a:ln>
                  <a:noFill/>
                </a:ln>
                <a:effectLst/>
                <a:latin typeface="Calibri"/>
                <a:ea typeface="Times New Roman" pitchFamily="18" charset="0"/>
                <a:cs typeface="Times New Roman" pitchFamily="18" charset="0"/>
              </a:rPr>
              <a:t> </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Un giorno però si spinse un po' pi</a:t>
            </a:r>
            <a:r>
              <a:rPr kumimoji="0" lang="it-IT" b="0" i="0" u="none" strike="noStrike" cap="none" normalizeH="0" baseline="0" dirty="0" smtClean="0">
                <a:ln>
                  <a:noFill/>
                </a:ln>
                <a:effectLst/>
                <a:latin typeface="Calibri"/>
                <a:ea typeface="Times New Roman" pitchFamily="18" charset="0"/>
                <a:cs typeface="Times New Roman" pitchFamily="18" charset="0"/>
              </a:rPr>
              <a:t>ù</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lontano del solito e improvvisamente si ritrovò di fronte ad un boschetto. Era piccolo, non sembrava pericoloso e la curiosit</a:t>
            </a:r>
            <a:r>
              <a:rPr kumimoji="0" lang="it-IT" b="0" i="0" u="none" strike="noStrike" cap="none" normalizeH="0" baseline="0" dirty="0" smtClean="0">
                <a:ln>
                  <a:noFill/>
                </a:ln>
                <a:effectLst/>
                <a:latin typeface="Calibri"/>
                <a:ea typeface="Times New Roman" pitchFamily="18" charset="0"/>
                <a:cs typeface="Times New Roman" pitchFamily="18" charset="0"/>
              </a:rPr>
              <a:t>à</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di Tom era cos</a:t>
            </a:r>
            <a:r>
              <a:rPr kumimoji="0" lang="it-IT" b="0" i="0" u="none" strike="noStrike" cap="none" normalizeH="0" baseline="0" dirty="0" smtClean="0">
                <a:ln>
                  <a:noFill/>
                </a:ln>
                <a:effectLst/>
                <a:latin typeface="Calibri"/>
                <a:ea typeface="Times New Roman" pitchFamily="18" charset="0"/>
                <a:cs typeface="Times New Roman" pitchFamily="18" charset="0"/>
              </a:rPr>
              <a:t>ì</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viva e incalzante che il piccolo decise di avventurarsi per quei sentieri cos</a:t>
            </a:r>
            <a:r>
              <a:rPr kumimoji="0" lang="it-IT" b="0" i="0" u="none" strike="noStrike" cap="none" normalizeH="0" baseline="0" dirty="0" smtClean="0">
                <a:ln>
                  <a:noFill/>
                </a:ln>
                <a:effectLst/>
                <a:latin typeface="Calibri"/>
                <a:ea typeface="Times New Roman" pitchFamily="18" charset="0"/>
                <a:cs typeface="Times New Roman" pitchFamily="18" charset="0"/>
              </a:rPr>
              <a:t>ì</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invitanti.</a:t>
            </a:r>
            <a:r>
              <a:rPr kumimoji="0" lang="it-IT" b="0" i="0" u="none" strike="noStrike" cap="none" normalizeH="0" baseline="0" dirty="0" smtClean="0">
                <a:ln>
                  <a:noFill/>
                </a:ln>
                <a:effectLst/>
                <a:latin typeface="Calibri"/>
                <a:ea typeface="Times New Roman" pitchFamily="18" charset="0"/>
                <a:cs typeface="Times New Roman" pitchFamily="18" charset="0"/>
              </a:rPr>
              <a:t> </a:t>
            </a:r>
            <a:endParaRPr kumimoji="0" lang="it-IT"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Camminò per un po', ammirando la bellezza del boschetto, dei suoi alberi dai rami intricati e frondosi, la variet</a:t>
            </a:r>
            <a:r>
              <a:rPr kumimoji="0" lang="it-IT" b="0" i="0" u="none" strike="noStrike" cap="none" normalizeH="0" baseline="0" dirty="0" smtClean="0">
                <a:ln>
                  <a:noFill/>
                </a:ln>
                <a:effectLst/>
                <a:latin typeface="Calibri"/>
                <a:ea typeface="Times New Roman" pitchFamily="18" charset="0"/>
                <a:cs typeface="Times New Roman" pitchFamily="18" charset="0"/>
              </a:rPr>
              <a:t>à</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di fiori e piante, godendo della piacevole frescura del posto e ascoltando i versi mai sentiti prima di tanti uccelli e animali nascosti chiss</a:t>
            </a:r>
            <a:r>
              <a:rPr kumimoji="0" lang="it-IT" b="0" i="0" u="none" strike="noStrike" cap="none" normalizeH="0" baseline="0" dirty="0" smtClean="0">
                <a:ln>
                  <a:noFill/>
                </a:ln>
                <a:effectLst/>
                <a:latin typeface="Calibri"/>
                <a:ea typeface="Times New Roman" pitchFamily="18" charset="0"/>
                <a:cs typeface="Times New Roman" pitchFamily="18" charset="0"/>
              </a:rPr>
              <a:t>à</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dove.</a:t>
            </a:r>
            <a:endParaRPr kumimoji="0" lang="it-IT"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Ad un tratto, senza neanche capire come, si ritrovò di fronte ad una caverna.</a:t>
            </a:r>
            <a:r>
              <a:rPr kumimoji="0" lang="it-IT" b="0" i="0" u="none" strike="noStrike" cap="none" normalizeH="0" baseline="0" dirty="0" smtClean="0">
                <a:ln>
                  <a:noFill/>
                </a:ln>
                <a:effectLst/>
                <a:latin typeface="Calibri"/>
                <a:ea typeface="Times New Roman" pitchFamily="18" charset="0"/>
                <a:cs typeface="Times New Roman" pitchFamily="18" charset="0"/>
              </a:rPr>
              <a:t> </a:t>
            </a:r>
            <a:endParaRPr kumimoji="0" lang="it-IT"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L'entrata era libera e proveniva dall'interno una debole e tremolante luce insieme a certi confusi rumori, come dei </a:t>
            </a:r>
            <a:r>
              <a:rPr kumimoji="0" lang="it-IT" b="0" i="0" u="none" strike="noStrike" cap="none" normalizeH="0" baseline="0" dirty="0" err="1" smtClean="0">
                <a:ln>
                  <a:noFill/>
                </a:ln>
                <a:effectLst/>
                <a:latin typeface="Trebuchet MS" pitchFamily="34" charset="0"/>
                <a:ea typeface="Times New Roman" pitchFamily="18" charset="0"/>
                <a:cs typeface="Times New Roman" pitchFamily="18" charset="0"/>
              </a:rPr>
              <a:t>bisbiglii</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Tom sent</a:t>
            </a:r>
            <a:r>
              <a:rPr kumimoji="0" lang="it-IT" b="0" i="0" u="none" strike="noStrike" cap="none" normalizeH="0" baseline="0" dirty="0" smtClean="0">
                <a:ln>
                  <a:noFill/>
                </a:ln>
                <a:effectLst/>
                <a:latin typeface="Calibri"/>
                <a:ea typeface="Times New Roman" pitchFamily="18" charset="0"/>
                <a:cs typeface="Times New Roman" pitchFamily="18" charset="0"/>
              </a:rPr>
              <a:t>ì</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un formicolio corrergli lungo la schiena, i battiti del suo cuore ebbero un'improvvisa accelerata, ma stranamente la curiosit</a:t>
            </a:r>
            <a:r>
              <a:rPr kumimoji="0" lang="it-IT" b="0" i="0" u="none" strike="noStrike" cap="none" normalizeH="0" baseline="0" dirty="0" smtClean="0">
                <a:ln>
                  <a:noFill/>
                </a:ln>
                <a:effectLst/>
                <a:latin typeface="Calibri"/>
                <a:ea typeface="Times New Roman" pitchFamily="18" charset="0"/>
                <a:cs typeface="Times New Roman" pitchFamily="18" charset="0"/>
              </a:rPr>
              <a:t>à</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e la voglia di scoprire cosa </a:t>
            </a:r>
            <a:r>
              <a:rPr lang="it-IT" dirty="0" smtClean="0">
                <a:latin typeface="Trebuchet MS" pitchFamily="34" charset="0"/>
                <a:ea typeface="Times New Roman" pitchFamily="18" charset="0"/>
                <a:cs typeface="Times New Roman" pitchFamily="18" charset="0"/>
              </a:rPr>
              <a:t>c</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i</a:t>
            </a:r>
            <a:r>
              <a:rPr kumimoji="0" lang="it-IT" b="0" i="0" u="none" strike="noStrike" cap="none" normalizeH="0" dirty="0" smtClean="0">
                <a:ln>
                  <a:noFill/>
                </a:ln>
                <a:effectLst/>
                <a:latin typeface="Trebuchet MS" pitchFamily="34" charset="0"/>
                <a:ea typeface="Times New Roman" pitchFamily="18" charset="0"/>
                <a:cs typeface="Times New Roman" pitchFamily="18" charset="0"/>
              </a:rPr>
              <a:t> fosse</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l</a:t>
            </a:r>
            <a:r>
              <a:rPr kumimoji="0" lang="it-IT" b="0" i="0" u="none" strike="noStrike" cap="none" normalizeH="0" baseline="0" dirty="0" smtClean="0">
                <a:ln>
                  <a:noFill/>
                </a:ln>
                <a:effectLst/>
                <a:latin typeface="Calibri"/>
                <a:ea typeface="Times New Roman" pitchFamily="18" charset="0"/>
                <a:cs typeface="Times New Roman" pitchFamily="18" charset="0"/>
              </a:rPr>
              <a:t>ì</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dentro ebbero la meglio sulla paura e, senza riuscire a fermare i suoi piedi</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 pervaso</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com'era da una strana sete di sapere</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entrò nella caverna.</a:t>
            </a:r>
            <a:endParaRPr kumimoji="0" lang="it-IT" b="0" i="0" u="none" strike="noStrike" cap="none" normalizeH="0" baseline="0" dirty="0" smtClean="0">
              <a:ln>
                <a:noFill/>
              </a:ln>
              <a:effectLst/>
              <a:latin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E3h9g.gif"/>
          <p:cNvPicPr>
            <a:picLocks noChangeAspect="1"/>
          </p:cNvPicPr>
          <p:nvPr/>
        </p:nvPicPr>
        <p:blipFill>
          <a:blip r:embed="rId2" cstate="print"/>
          <a:stretch>
            <a:fillRect/>
          </a:stretch>
        </p:blipFill>
        <p:spPr>
          <a:xfrm>
            <a:off x="323528" y="44624"/>
            <a:ext cx="8424936" cy="6768752"/>
          </a:xfrm>
          <a:prstGeom prst="rect">
            <a:avLst/>
          </a:prstGeom>
        </p:spPr>
      </p:pic>
      <p:sp>
        <p:nvSpPr>
          <p:cNvPr id="2049" name="Rectangle 1"/>
          <p:cNvSpPr>
            <a:spLocks noChangeArrowheads="1"/>
          </p:cNvSpPr>
          <p:nvPr/>
        </p:nvSpPr>
        <p:spPr bwMode="auto">
          <a:xfrm rot="10800000" flipV="1">
            <a:off x="539552" y="557310"/>
            <a:ext cx="7776864"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Ora la luce era pi</a:t>
            </a:r>
            <a:r>
              <a:rPr kumimoji="0" lang="it-IT" sz="2000" b="0" i="0" u="none" strike="noStrike" cap="none" normalizeH="0" baseline="0" dirty="0" smtClean="0">
                <a:ln>
                  <a:noFill/>
                </a:ln>
                <a:effectLst/>
                <a:latin typeface="Calibri"/>
                <a:ea typeface="Times New Roman" pitchFamily="18" charset="0"/>
                <a:cs typeface="Times New Roman" pitchFamily="18" charset="0"/>
              </a:rPr>
              <a:t>ù</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forte e i rumori che aveva udito poco prima si erano fatti pi</a:t>
            </a:r>
            <a:r>
              <a:rPr kumimoji="0" lang="it-IT" sz="2000" b="0" i="0" u="none" strike="noStrike" cap="none" normalizeH="0" baseline="0" dirty="0" smtClean="0">
                <a:ln>
                  <a:noFill/>
                </a:ln>
                <a:effectLst/>
                <a:latin typeface="Calibri"/>
                <a:ea typeface="Times New Roman" pitchFamily="18" charset="0"/>
                <a:cs typeface="Times New Roman" pitchFamily="18" charset="0"/>
              </a:rPr>
              <a:t>ù</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vicini.</a:t>
            </a:r>
            <a:r>
              <a:rPr lang="it-IT" sz="2000" dirty="0" smtClean="0">
                <a:latin typeface="Arial" pitchFamily="34" charset="0"/>
              </a:rPr>
              <a:t> </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Tom prosegu</a:t>
            </a:r>
            <a:r>
              <a:rPr kumimoji="0" lang="it-IT" sz="2000" b="0" i="0" u="none" strike="noStrike" cap="none" normalizeH="0" baseline="0" dirty="0" smtClean="0">
                <a:ln>
                  <a:noFill/>
                </a:ln>
                <a:effectLst/>
                <a:latin typeface="Calibri"/>
                <a:ea typeface="Times New Roman" pitchFamily="18" charset="0"/>
                <a:cs typeface="Times New Roman" pitchFamily="18" charset="0"/>
              </a:rPr>
              <a:t>ì</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ancora.</a:t>
            </a:r>
            <a:endParaRPr kumimoji="0" lang="it-IT" sz="20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Seguendo un percorso stretto e accidentato si ritrovò di fronte ad un grande fuoco. Adesso i rumori erano vicinissimi e Tom riconobbe il fruscio di alcuni giunchi e delle voci sommesse. I suoi occhi si abituavano sempre pi</a:t>
            </a:r>
            <a:r>
              <a:rPr kumimoji="0" lang="it-IT" sz="2000" b="0" i="0" u="none" strike="noStrike" cap="none" normalizeH="0" baseline="0" dirty="0" smtClean="0">
                <a:ln>
                  <a:noFill/>
                </a:ln>
                <a:effectLst/>
                <a:latin typeface="Calibri"/>
                <a:ea typeface="Times New Roman" pitchFamily="18" charset="0"/>
                <a:cs typeface="Times New Roman" pitchFamily="18" charset="0"/>
              </a:rPr>
              <a:t>ù</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all'oscurit</a:t>
            </a:r>
            <a:r>
              <a:rPr kumimoji="0" lang="it-IT" sz="2000" b="0" i="0" u="none" strike="noStrike" cap="none" normalizeH="0" baseline="0" dirty="0" smtClean="0">
                <a:ln>
                  <a:noFill/>
                </a:ln>
                <a:effectLst/>
                <a:latin typeface="Calibri"/>
                <a:ea typeface="Times New Roman" pitchFamily="18" charset="0"/>
                <a:cs typeface="Times New Roman" pitchFamily="18" charset="0"/>
              </a:rPr>
              <a:t>à</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ma fu soprattutto il fuoco che permise al piccolo di vedere con chiarezza la scena che gli si presentò davanti.</a:t>
            </a:r>
            <a:endParaRPr kumimoji="0" lang="it-IT" sz="20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Riusciva a distinguere in lontananza le sagome di alcuni bambini, con i piedi affondati nella terra fino alle caviglie. Tutti gli davano le spalle, poich</a:t>
            </a:r>
            <a:r>
              <a:rPr kumimoji="0" lang="it-IT" sz="2000" b="0" i="0" u="none" strike="noStrike" cap="none" normalizeH="0" baseline="0" dirty="0" smtClean="0">
                <a:ln>
                  <a:noFill/>
                </a:ln>
                <a:effectLst/>
                <a:latin typeface="Calibri"/>
                <a:ea typeface="Times New Roman" pitchFamily="18" charset="0"/>
                <a:cs typeface="Times New Roman" pitchFamily="18" charset="0"/>
              </a:rPr>
              <a:t>é</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tutti erano ugualmente rivolti verso la parete di fondo della caverna sulla quale, per opera del fuoco che si trovava alle loro spalle, si proiettavano le loro ombre.</a:t>
            </a:r>
            <a:endParaRPr kumimoji="0" lang="it-IT" sz="20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I bambini erano intenti ad intrecciare dei giunchi per farne dei canestri. Ve n'erano gi</a:t>
            </a:r>
            <a:r>
              <a:rPr kumimoji="0" lang="it-IT" sz="2000" b="0" i="0" u="none" strike="noStrike" cap="none" normalizeH="0" baseline="0" dirty="0" smtClean="0">
                <a:ln>
                  <a:noFill/>
                </a:ln>
                <a:effectLst/>
                <a:latin typeface="Calibri"/>
                <a:ea typeface="Times New Roman" pitchFamily="18" charset="0"/>
                <a:cs typeface="Times New Roman" pitchFamily="18" charset="0"/>
              </a:rPr>
              <a:t>à</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molti di varia misura per terra, accanto ad ogni bambino.</a:t>
            </a:r>
            <a:endParaRPr kumimoji="0" lang="it-IT" sz="20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Chiacchieravano serenamente tra di loro e intanto confezionavano un cesto dopo l'altro. Nessuno si accorse di lui.</a:t>
            </a:r>
            <a:r>
              <a:rPr kumimoji="0" lang="it-IT" sz="2000" b="0" i="0" u="none" strike="noStrike" cap="none" normalizeH="0" baseline="0" dirty="0" smtClean="0">
                <a:ln>
                  <a:noFill/>
                </a:ln>
                <a:effectLst/>
                <a:latin typeface="Calibri"/>
                <a:ea typeface="Times New Roman" pitchFamily="18" charset="0"/>
                <a:cs typeface="Times New Roman" pitchFamily="18" charset="0"/>
              </a:rPr>
              <a:t> </a:t>
            </a:r>
            <a:endParaRPr kumimoji="0" lang="it-IT" sz="2000" b="0" i="0" u="none" strike="noStrike" cap="none" normalizeH="0" baseline="0" dirty="0" smtClean="0">
              <a:ln>
                <a:noFill/>
              </a:ln>
              <a:effectLst/>
              <a:latin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rot="10800000" flipV="1">
            <a:off x="611560" y="840188"/>
            <a:ext cx="792088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Nonostante la presenza del fuoco, l'oscurit</a:t>
            </a:r>
            <a:r>
              <a:rPr kumimoji="0" lang="it-IT" sz="2000" b="0" i="0" u="none" strike="noStrike" cap="none" normalizeH="0" baseline="0" dirty="0" smtClean="0">
                <a:ln>
                  <a:noFill/>
                </a:ln>
                <a:effectLst/>
                <a:latin typeface="Calibri"/>
                <a:ea typeface="Times New Roman" pitchFamily="18" charset="0"/>
                <a:cs typeface="Times New Roman" pitchFamily="18" charset="0"/>
              </a:rPr>
              <a:t>à</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era profonda l</a:t>
            </a:r>
            <a:r>
              <a:rPr kumimoji="0" lang="it-IT" sz="2000" b="0" i="0" u="none" strike="noStrike" cap="none" normalizeH="0" baseline="0" dirty="0" smtClean="0">
                <a:ln>
                  <a:noFill/>
                </a:ln>
                <a:effectLst/>
                <a:latin typeface="Calibri"/>
                <a:ea typeface="Times New Roman" pitchFamily="18" charset="0"/>
                <a:cs typeface="Times New Roman" pitchFamily="18" charset="0"/>
              </a:rPr>
              <a:t>ì</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dentro e, Tom si rese conto che </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quei bambini riuscivano a vedere solo le ombre proiettate sulla parete</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mentre potevano scorgere a malapena le loro mani che lavoravano alacremente.</a:t>
            </a:r>
            <a:r>
              <a:rPr kumimoji="0" lang="it-IT" sz="2000" b="0" i="0" u="none" strike="noStrike" cap="none" normalizeH="0" baseline="0" dirty="0" smtClean="0">
                <a:ln>
                  <a:noFill/>
                </a:ln>
                <a:effectLst/>
                <a:latin typeface="Calibri"/>
                <a:ea typeface="Times New Roman" pitchFamily="18" charset="0"/>
                <a:cs typeface="Times New Roman" pitchFamily="18" charset="0"/>
              </a:rPr>
              <a:t> </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Si fece coraggio e avanzò verso uno dei bambini. </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Il fuoco era ormai lontano, e anche Tom, mentre procedeva verso il fondo della caverna, </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veniva come inghiottito</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dall'oscurit</a:t>
            </a:r>
            <a:r>
              <a:rPr kumimoji="0" lang="it-IT" sz="2000" b="0" i="0" u="sng" strike="noStrike" cap="none" normalizeH="0" baseline="0" dirty="0" smtClean="0">
                <a:ln>
                  <a:noFill/>
                </a:ln>
                <a:effectLst/>
                <a:latin typeface="Calibri"/>
                <a:ea typeface="Times New Roman" pitchFamily="18" charset="0"/>
                <a:cs typeface="Times New Roman" pitchFamily="18" charset="0"/>
              </a:rPr>
              <a:t>à</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Procedeva a fatica perch</a:t>
            </a:r>
            <a:r>
              <a:rPr kumimoji="0" lang="it-IT" sz="2000" b="0" i="0" u="sng" strike="noStrike" cap="none" normalizeH="0" baseline="0" dirty="0" smtClean="0">
                <a:ln>
                  <a:noFill/>
                </a:ln>
                <a:effectLst/>
                <a:latin typeface="Calibri"/>
                <a:ea typeface="Times New Roman" pitchFamily="18" charset="0"/>
                <a:cs typeface="Times New Roman" pitchFamily="18" charset="0"/>
              </a:rPr>
              <a:t>é</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 i suoi piedi affondavano nel terreno melmoso e appiccicoso</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ma alla fine riusc</a:t>
            </a:r>
            <a:r>
              <a:rPr kumimoji="0" lang="it-IT" sz="2000" b="0" i="0" u="none" strike="noStrike" cap="none" normalizeH="0" baseline="0" dirty="0" smtClean="0">
                <a:ln>
                  <a:noFill/>
                </a:ln>
                <a:effectLst/>
                <a:latin typeface="Calibri"/>
                <a:ea typeface="Times New Roman" pitchFamily="18" charset="0"/>
                <a:cs typeface="Times New Roman" pitchFamily="18" charset="0"/>
              </a:rPr>
              <a:t>ì</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ad avvicinarsi ad un bambino.</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Calibri"/>
                <a:ea typeface="Times New Roman" pitchFamily="18" charset="0"/>
                <a:cs typeface="Times New Roman" pitchFamily="18" charset="0"/>
              </a:rPr>
              <a:t> </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Per la verit</a:t>
            </a:r>
            <a:r>
              <a:rPr kumimoji="0" lang="it-IT" sz="2000" b="0" i="0" u="none" strike="noStrike" cap="none" normalizeH="0" baseline="0" dirty="0" smtClean="0">
                <a:ln>
                  <a:noFill/>
                </a:ln>
                <a:effectLst/>
                <a:latin typeface="Calibri"/>
                <a:ea typeface="Times New Roman" pitchFamily="18" charset="0"/>
                <a:cs typeface="Times New Roman" pitchFamily="18" charset="0"/>
              </a:rPr>
              <a:t>à</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riusciva a vederlo a stento, pi</a:t>
            </a:r>
            <a:r>
              <a:rPr kumimoji="0" lang="it-IT" sz="2000" b="0" i="0" u="none" strike="noStrike" cap="none" normalizeH="0" baseline="0" dirty="0" smtClean="0">
                <a:ln>
                  <a:noFill/>
                </a:ln>
                <a:effectLst/>
                <a:latin typeface="Calibri"/>
                <a:ea typeface="Times New Roman" pitchFamily="18" charset="0"/>
                <a:cs typeface="Times New Roman" pitchFamily="18" charset="0"/>
              </a:rPr>
              <a:t>ù</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che altro percepiva la sua presenza al suo fianco. Fermatosi accanto a lui, quindi, pronunciò un debole </a:t>
            </a: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Ciao</a:t>
            </a: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sz="2000" b="0" i="0" u="none" strike="noStrike" cap="none" normalizeH="0" baseline="0" dirty="0" smtClean="0">
              <a:ln>
                <a:noFill/>
              </a:ln>
              <a:effectLst/>
              <a:latin typeface="Arial" pitchFamily="34" charset="0"/>
            </a:endParaRPr>
          </a:p>
        </p:txBody>
      </p:sp>
      <p:pic>
        <p:nvPicPr>
          <p:cNvPr id="3" name="Immagine 2" descr="lupo-e1390919790941 (1).jpg"/>
          <p:cNvPicPr>
            <a:picLocks noChangeAspect="1"/>
          </p:cNvPicPr>
          <p:nvPr/>
        </p:nvPicPr>
        <p:blipFill>
          <a:blip r:embed="rId2" cstate="print"/>
          <a:stretch>
            <a:fillRect/>
          </a:stretch>
        </p:blipFill>
        <p:spPr>
          <a:xfrm>
            <a:off x="5148064" y="4941168"/>
            <a:ext cx="2410842" cy="1590786"/>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rot="10800000" flipV="1">
            <a:off x="290008" y="251970"/>
            <a:ext cx="8383833" cy="32932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Sent</a:t>
            </a:r>
            <a:r>
              <a:rPr kumimoji="0" lang="it-IT" sz="1600" b="0" i="0" u="none" strike="noStrike" cap="none" normalizeH="0" baseline="0" dirty="0" smtClean="0">
                <a:ln>
                  <a:noFill/>
                </a:ln>
                <a:effectLst/>
                <a:latin typeface="Calibri"/>
                <a:ea typeface="Times New Roman" pitchFamily="18" charset="0"/>
                <a:cs typeface="Times New Roman" pitchFamily="18" charset="0"/>
              </a:rPr>
              <a:t>ì</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il bambino irrigidirsi, le sue mani fermarsi a met</a:t>
            </a:r>
            <a:r>
              <a:rPr kumimoji="0" lang="it-IT" sz="1600" b="0" i="0" u="none" strike="noStrike" cap="none" normalizeH="0" baseline="0" dirty="0" smtClean="0">
                <a:ln>
                  <a:noFill/>
                </a:ln>
                <a:effectLst/>
                <a:latin typeface="Calibri"/>
                <a:ea typeface="Times New Roman" pitchFamily="18" charset="0"/>
                <a:cs typeface="Times New Roman" pitchFamily="18" charset="0"/>
              </a:rPr>
              <a:t>à</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del lavoro; forse terrorizzato da quella voce, non osò voltarsi e rimase in silenzio come in attesa.</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Tom allora continuò a parlargli, sommessamente.</a:t>
            </a:r>
            <a:r>
              <a:rPr kumimoji="0" lang="it-IT" sz="1600" b="0" i="0" u="none" strike="noStrike" cap="none" normalizeH="0" baseline="0" dirty="0" smtClean="0">
                <a:ln>
                  <a:noFill/>
                </a:ln>
                <a:effectLst/>
                <a:latin typeface="Calibri"/>
                <a:ea typeface="Times New Roman" pitchFamily="18" charset="0"/>
                <a:cs typeface="Times New Roman" pitchFamily="18" charset="0"/>
              </a:rPr>
              <a:t> </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Che fate qui?</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Ma invece di una risposta Tom si sent</a:t>
            </a:r>
            <a:r>
              <a:rPr kumimoji="0" lang="it-IT" sz="1600" b="0" i="0" u="none" strike="noStrike" cap="none" normalizeH="0" baseline="0" dirty="0" smtClean="0">
                <a:ln>
                  <a:noFill/>
                </a:ln>
                <a:effectLst/>
                <a:latin typeface="Calibri"/>
                <a:ea typeface="Times New Roman" pitchFamily="18" charset="0"/>
                <a:cs typeface="Times New Roman" pitchFamily="18" charset="0"/>
              </a:rPr>
              <a:t>ì</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rivolgere un'altra domanda:</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Chi mi chiede una cosa cos</a:t>
            </a:r>
            <a:r>
              <a:rPr kumimoji="0" lang="it-IT" sz="1600" b="0" i="0" u="none" strike="noStrike" cap="none" normalizeH="0" baseline="0" dirty="0" smtClean="0">
                <a:ln>
                  <a:noFill/>
                </a:ln>
                <a:effectLst/>
                <a:latin typeface="Calibri"/>
                <a:ea typeface="Times New Roman" pitchFamily="18" charset="0"/>
                <a:cs typeface="Times New Roman" pitchFamily="18" charset="0"/>
              </a:rPr>
              <a:t>ì</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strana?</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Tom non cap</a:t>
            </a:r>
            <a:r>
              <a:rPr kumimoji="0" lang="it-IT" sz="1600" b="0" i="0" u="none" strike="noStrike" cap="none" normalizeH="0" baseline="0" dirty="0" smtClean="0">
                <a:ln>
                  <a:noFill/>
                </a:ln>
                <a:effectLst/>
                <a:latin typeface="Calibri"/>
                <a:ea typeface="Times New Roman" pitchFamily="18" charset="0"/>
                <a:cs typeface="Times New Roman" pitchFamily="18" charset="0"/>
              </a:rPr>
              <a:t>ì</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bene quella domanda, ma decise di rispondere:</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Io sono Tom, tu come ti chiami?</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sng" strike="noStrike" cap="none" normalizeH="0" baseline="0" dirty="0" smtClean="0">
                <a:ln>
                  <a:noFill/>
                </a:ln>
                <a:effectLst/>
                <a:latin typeface="Calibri"/>
                <a:ea typeface="Times New Roman" pitchFamily="18" charset="0"/>
                <a:cs typeface="Times New Roman" pitchFamily="18" charset="0"/>
              </a:rPr>
              <a:t>“</a:t>
            </a:r>
            <a:r>
              <a:rPr kumimoji="0" lang="it-IT" sz="1600" b="0" i="0" u="sng" strike="noStrike" cap="none" normalizeH="0" baseline="0" dirty="0" smtClean="0">
                <a:ln>
                  <a:noFill/>
                </a:ln>
                <a:effectLst/>
                <a:latin typeface="Trebuchet MS" pitchFamily="34" charset="0"/>
                <a:ea typeface="Times New Roman" pitchFamily="18" charset="0"/>
                <a:cs typeface="Times New Roman" pitchFamily="18" charset="0"/>
              </a:rPr>
              <a:t>Io sono io, mi vedi no? Sono quest'essere tremolante che hai di fronte a te</a:t>
            </a:r>
            <a:r>
              <a:rPr kumimoji="0" lang="it-IT" sz="1600" b="0" i="0" u="sng" strike="noStrike" cap="none" normalizeH="0" baseline="0" dirty="0" smtClean="0">
                <a:ln>
                  <a:noFill/>
                </a:ln>
                <a:effectLst/>
                <a:latin typeface="Calibri"/>
                <a:ea typeface="Times New Roman" pitchFamily="18" charset="0"/>
                <a:cs typeface="Times New Roman" pitchFamily="18" charset="0"/>
              </a:rPr>
              <a:t>”</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A quelle parole Tom guardò davanti a s</a:t>
            </a:r>
            <a:r>
              <a:rPr kumimoji="0" lang="it-IT" sz="1600" b="0" i="0" u="none" strike="noStrike" cap="none" normalizeH="0" baseline="0" dirty="0" smtClean="0">
                <a:ln>
                  <a:noFill/>
                </a:ln>
                <a:effectLst/>
                <a:latin typeface="Calibri"/>
                <a:ea typeface="Times New Roman" pitchFamily="18" charset="0"/>
                <a:cs typeface="Times New Roman" pitchFamily="18" charset="0"/>
              </a:rPr>
              <a:t>é</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e vide l'ombra del bambino proiettata sulla parete della caverna, che per effetto del fuoco, si muoveva continuamente tremolando.</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sng" strike="noStrike" cap="none" normalizeH="0" baseline="0" dirty="0" smtClean="0">
                <a:ln>
                  <a:noFill/>
                </a:ln>
                <a:effectLst/>
                <a:latin typeface="Trebuchet MS" pitchFamily="34" charset="0"/>
                <a:ea typeface="Times New Roman" pitchFamily="18" charset="0"/>
                <a:cs typeface="Times New Roman" pitchFamily="18" charset="0"/>
              </a:rPr>
              <a:t>Quella </a:t>
            </a:r>
            <a:r>
              <a:rPr kumimoji="0" lang="it-IT" sz="1600" b="0" i="0" u="sng" strike="noStrike" cap="none" normalizeH="0" baseline="0" dirty="0" smtClean="0">
                <a:ln>
                  <a:noFill/>
                </a:ln>
                <a:effectLst/>
                <a:latin typeface="Calibri"/>
                <a:ea typeface="Times New Roman" pitchFamily="18" charset="0"/>
                <a:cs typeface="Times New Roman" pitchFamily="18" charset="0"/>
              </a:rPr>
              <a:t>è</a:t>
            </a:r>
            <a:r>
              <a:rPr kumimoji="0" lang="it-IT" sz="1600" b="0" i="0" u="sng" strike="noStrike" cap="none" normalizeH="0" baseline="0" dirty="0" smtClean="0">
                <a:ln>
                  <a:noFill/>
                </a:ln>
                <a:effectLst/>
                <a:latin typeface="Trebuchet MS" pitchFamily="34" charset="0"/>
                <a:ea typeface="Times New Roman" pitchFamily="18" charset="0"/>
                <a:cs typeface="Times New Roman" pitchFamily="18" charset="0"/>
              </a:rPr>
              <a:t> la tua ombra</a:t>
            </a:r>
            <a:r>
              <a:rPr kumimoji="0" lang="it-IT" sz="1600" b="0" i="0" u="sng" strike="noStrike" cap="none" normalizeH="0" baseline="0" dirty="0" smtClean="0">
                <a:ln>
                  <a:noFill/>
                </a:ln>
                <a:effectLst/>
                <a:latin typeface="Calibri"/>
                <a:ea typeface="Times New Roman" pitchFamily="18" charset="0"/>
                <a:cs typeface="Times New Roman" pitchFamily="18" charset="0"/>
              </a:rPr>
              <a:t>”</a:t>
            </a:r>
            <a:r>
              <a:rPr kumimoji="0" lang="it-IT" sz="1600" b="0" i="0" u="sng" strike="noStrike" cap="none" normalizeH="0" baseline="0" dirty="0" smtClean="0">
                <a:ln>
                  <a:noFill/>
                </a:ln>
                <a:effectLst/>
                <a:latin typeface="Trebuchet MS" pitchFamily="34" charset="0"/>
                <a:ea typeface="Times New Roman" pitchFamily="18" charset="0"/>
                <a:cs typeface="Times New Roman" pitchFamily="18" charset="0"/>
              </a:rPr>
              <a:t> rispose candidamente Tom </a:t>
            </a:r>
            <a:r>
              <a:rPr kumimoji="0" lang="it-IT" sz="1600" b="0" i="0" u="sng" strike="noStrike" cap="none" normalizeH="0" baseline="0" dirty="0" smtClean="0">
                <a:ln>
                  <a:noFill/>
                </a:ln>
                <a:effectLst/>
                <a:latin typeface="Calibri"/>
                <a:ea typeface="Times New Roman" pitchFamily="18" charset="0"/>
                <a:cs typeface="Times New Roman" pitchFamily="18" charset="0"/>
              </a:rPr>
              <a:t>“</a:t>
            </a:r>
            <a:r>
              <a:rPr kumimoji="0" lang="it-IT" sz="1600" b="0" i="0" u="sng" strike="noStrike" cap="none" normalizeH="0" baseline="0" dirty="0" smtClean="0">
                <a:ln>
                  <a:noFill/>
                </a:ln>
                <a:effectLst/>
                <a:latin typeface="Trebuchet MS" pitchFamily="34" charset="0"/>
                <a:ea typeface="Times New Roman" pitchFamily="18" charset="0"/>
                <a:cs typeface="Times New Roman" pitchFamily="18" charset="0"/>
              </a:rPr>
              <a:t>Tu sei un'altra cosa, tu sei un bambino come me</a:t>
            </a:r>
            <a:r>
              <a:rPr kumimoji="0" lang="it-IT" sz="1600" b="0" i="0" u="sng" strike="noStrike" cap="none" normalizeH="0" baseline="0" dirty="0" smtClean="0">
                <a:ln>
                  <a:noFill/>
                </a:ln>
                <a:effectLst/>
                <a:latin typeface="Calibri"/>
                <a:ea typeface="Times New Roman" pitchFamily="18" charset="0"/>
                <a:cs typeface="Times New Roman" pitchFamily="18" charset="0"/>
              </a:rPr>
              <a:t>”</a:t>
            </a:r>
            <a:r>
              <a:rPr kumimoji="0" lang="it-IT" sz="1600" b="0" i="0" u="sng"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sz="1600" b="0" i="0" u="none" strike="noStrike" cap="none" normalizeH="0" baseline="0" dirty="0" smtClean="0">
              <a:ln>
                <a:noFill/>
              </a:ln>
              <a:effectLst/>
              <a:latin typeface="Arial" pitchFamily="34" charset="0"/>
            </a:endParaRPr>
          </a:p>
        </p:txBody>
      </p:sp>
      <p:pic>
        <p:nvPicPr>
          <p:cNvPr id="3" name="Immagine 2" descr="44ed3f2206.jpg"/>
          <p:cNvPicPr>
            <a:picLocks noChangeAspect="1"/>
          </p:cNvPicPr>
          <p:nvPr/>
        </p:nvPicPr>
        <p:blipFill>
          <a:blip r:embed="rId2" cstate="print"/>
          <a:stretch>
            <a:fillRect/>
          </a:stretch>
        </p:blipFill>
        <p:spPr>
          <a:xfrm rot="21210720">
            <a:off x="1331640" y="3573016"/>
            <a:ext cx="5976664" cy="2727111"/>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rot="10800000" flipV="1">
            <a:off x="395534" y="285824"/>
            <a:ext cx="8280919"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A queste parole il bambino non rispose nulla, rimase ancora una volta in silenzio, come per riflettere su quanto aveva appena udito.</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Perch</a:t>
            </a:r>
            <a:r>
              <a:rPr kumimoji="0" lang="it-IT" sz="2000" b="0" i="0" u="sng" strike="noStrike" cap="none" normalizeH="0" baseline="0" dirty="0" smtClean="0">
                <a:ln>
                  <a:noFill/>
                </a:ln>
                <a:effectLst/>
                <a:latin typeface="Calibri"/>
                <a:ea typeface="Times New Roman" pitchFamily="18" charset="0"/>
                <a:cs typeface="Times New Roman" pitchFamily="18" charset="0"/>
              </a:rPr>
              <a:t>é</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 non uscite da qui? Potremmo andare tutti a giocare l</a:t>
            </a:r>
            <a:r>
              <a:rPr kumimoji="0" lang="it-IT" sz="2000" b="0" i="0" u="sng" strike="noStrike" cap="none" normalizeH="0" baseline="0" dirty="0" smtClean="0">
                <a:ln>
                  <a:noFill/>
                </a:ln>
                <a:effectLst/>
                <a:latin typeface="Calibri"/>
                <a:ea typeface="Times New Roman" pitchFamily="18" charset="0"/>
                <a:cs typeface="Times New Roman" pitchFamily="18" charset="0"/>
              </a:rPr>
              <a:t>à</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 fuori...sotto il sole... all'aperto</a:t>
            </a:r>
            <a:r>
              <a:rPr kumimoji="0" lang="it-IT" sz="2000" b="0" i="0" u="sng" strike="noStrike" cap="none" normalizeH="0" baseline="0" dirty="0" smtClean="0">
                <a:ln>
                  <a:noFill/>
                </a:ln>
                <a:effectLst/>
                <a:latin typeface="Calibri"/>
                <a:ea typeface="Times New Roman" pitchFamily="18" charset="0"/>
                <a:cs typeface="Times New Roman" pitchFamily="18" charset="0"/>
              </a:rPr>
              <a:t>”</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Dopo un breve silenzio il bambino rispose:</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Nessuno </a:t>
            </a:r>
            <a:r>
              <a:rPr kumimoji="0" lang="it-IT" sz="2000" b="0" i="0" u="none" strike="noStrike" cap="none" normalizeH="0" baseline="0" dirty="0" smtClean="0">
                <a:ln>
                  <a:noFill/>
                </a:ln>
                <a:effectLst/>
                <a:latin typeface="Calibri"/>
                <a:ea typeface="Times New Roman" pitchFamily="18" charset="0"/>
                <a:cs typeface="Times New Roman" pitchFamily="18" charset="0"/>
              </a:rPr>
              <a:t>è</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mai uscito da qui</a:t>
            </a: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sng" strike="noStrike" cap="none" normalizeH="0" baseline="0" dirty="0" smtClean="0">
                <a:ln>
                  <a:noFill/>
                </a:ln>
                <a:effectLst/>
                <a:latin typeface="Calibri"/>
                <a:ea typeface="Times New Roman" pitchFamily="18" charset="0"/>
                <a:cs typeface="Times New Roman" pitchFamily="18" charset="0"/>
              </a:rPr>
              <a:t>“</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Perch</a:t>
            </a:r>
            <a:r>
              <a:rPr kumimoji="0" lang="it-IT" sz="2000" b="0" i="0" u="sng" strike="noStrike" cap="none" normalizeH="0" baseline="0" dirty="0" smtClean="0">
                <a:ln>
                  <a:noFill/>
                </a:ln>
                <a:effectLst/>
                <a:latin typeface="Calibri"/>
                <a:ea typeface="Times New Roman" pitchFamily="18" charset="0"/>
                <a:cs typeface="Times New Roman" pitchFamily="18" charset="0"/>
              </a:rPr>
              <a:t>é</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a:t>
            </a:r>
            <a:r>
              <a:rPr kumimoji="0" lang="it-IT" sz="2000" b="0" i="0" u="sng" strike="noStrike" cap="none" normalizeH="0" baseline="0" dirty="0" smtClean="0">
                <a:ln>
                  <a:noFill/>
                </a:ln>
                <a:effectLst/>
                <a:latin typeface="Calibri"/>
                <a:ea typeface="Times New Roman" pitchFamily="18" charset="0"/>
                <a:cs typeface="Times New Roman" pitchFamily="18" charset="0"/>
              </a:rPr>
              <a:t>”</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 chiese stupito Tom.</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sng" strike="noStrike" cap="none" normalizeH="0" baseline="0" dirty="0" smtClean="0">
                <a:ln>
                  <a:noFill/>
                </a:ln>
                <a:effectLst/>
                <a:latin typeface="Calibri"/>
                <a:ea typeface="Times New Roman" pitchFamily="18" charset="0"/>
                <a:cs typeface="Times New Roman" pitchFamily="18" charset="0"/>
              </a:rPr>
              <a:t>“</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Perch</a:t>
            </a:r>
            <a:r>
              <a:rPr kumimoji="0" lang="it-IT" sz="2000" b="0" i="0" u="sng" strike="noStrike" cap="none" normalizeH="0" baseline="0" dirty="0" smtClean="0">
                <a:ln>
                  <a:noFill/>
                </a:ln>
                <a:effectLst/>
                <a:latin typeface="Calibri"/>
                <a:ea typeface="Times New Roman" pitchFamily="18" charset="0"/>
                <a:cs typeface="Times New Roman" pitchFamily="18" charset="0"/>
              </a:rPr>
              <a:t>é</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 dovremmo uscire?</a:t>
            </a:r>
            <a:r>
              <a:rPr kumimoji="0" lang="it-IT" sz="2000" b="0" i="0" u="sng" strike="noStrike" cap="none" normalizeH="0" baseline="0" dirty="0" smtClean="0">
                <a:ln>
                  <a:noFill/>
                </a:ln>
                <a:effectLst/>
                <a:latin typeface="Calibri"/>
                <a:ea typeface="Times New Roman" pitchFamily="18" charset="0"/>
                <a:cs typeface="Times New Roman" pitchFamily="18" charset="0"/>
              </a:rPr>
              <a:t>”</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 disse di rimando il bambino </a:t>
            </a:r>
            <a:r>
              <a:rPr kumimoji="0" lang="it-IT" sz="2000" b="0" i="0" u="sng" strike="noStrike" cap="none" normalizeH="0" baseline="0" dirty="0" smtClean="0">
                <a:ln>
                  <a:noFill/>
                </a:ln>
                <a:effectLst/>
                <a:latin typeface="Calibri"/>
                <a:ea typeface="Times New Roman" pitchFamily="18" charset="0"/>
                <a:cs typeface="Times New Roman" pitchFamily="18" charset="0"/>
              </a:rPr>
              <a:t>“</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I nostri piedi sono ben piantati a terra</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i nostri occhi vedono tutto quello che c'</a:t>
            </a:r>
            <a:r>
              <a:rPr kumimoji="0" lang="it-IT" sz="2000" b="0" i="0" u="none" strike="noStrike" cap="none" normalizeH="0" baseline="0" dirty="0" smtClean="0">
                <a:ln>
                  <a:noFill/>
                </a:ln>
                <a:effectLst/>
                <a:latin typeface="Calibri"/>
                <a:ea typeface="Times New Roman" pitchFamily="18" charset="0"/>
                <a:cs typeface="Times New Roman" pitchFamily="18" charset="0"/>
              </a:rPr>
              <a:t>è</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da vedere, e abbiamo il nostro compito da finire</a:t>
            </a: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Allora Tom disse: </a:t>
            </a:r>
            <a:r>
              <a:rPr kumimoji="0" lang="it-IT" sz="2000" b="0" i="0" u="sng" strike="noStrike" cap="none" normalizeH="0" baseline="0" dirty="0" smtClean="0">
                <a:ln>
                  <a:noFill/>
                </a:ln>
                <a:effectLst/>
                <a:latin typeface="Calibri"/>
                <a:ea typeface="Times New Roman" pitchFamily="18" charset="0"/>
                <a:cs typeface="Times New Roman" pitchFamily="18" charset="0"/>
              </a:rPr>
              <a:t>“</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Ma i vostri occhi vedono solo delle ombre!</a:t>
            </a:r>
            <a:r>
              <a:rPr kumimoji="0" lang="it-IT" sz="2000" b="0" i="0" u="sng" strike="noStrike" cap="none" normalizeH="0" baseline="0" dirty="0" smtClean="0">
                <a:ln>
                  <a:noFill/>
                </a:ln>
                <a:effectLst/>
                <a:latin typeface="Calibri"/>
                <a:ea typeface="Times New Roman" pitchFamily="18" charset="0"/>
                <a:cs typeface="Times New Roman" pitchFamily="18" charset="0"/>
              </a:rPr>
              <a:t>” </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Cosa sono queste ombre di cui parli? Io vedo solo noi stessi</a:t>
            </a:r>
            <a:r>
              <a:rPr kumimoji="0" lang="it-IT" sz="2000" b="0" i="0" u="none" strike="noStrike" cap="none" normalizeH="0" baseline="0" dirty="0" smtClean="0">
                <a:ln>
                  <a:noFill/>
                </a:ln>
                <a:effectLst/>
                <a:latin typeface="Calibri"/>
                <a:ea typeface="Times New Roman" pitchFamily="18" charset="0"/>
                <a:cs typeface="Times New Roman" pitchFamily="18" charset="0"/>
              </a:rPr>
              <a:t>”</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Quello non sei tu, </a:t>
            </a:r>
            <a:r>
              <a:rPr kumimoji="0" lang="it-IT" sz="2000" b="0" i="0" u="none" strike="noStrike" cap="none" normalizeH="0" baseline="0" dirty="0" smtClean="0">
                <a:ln>
                  <a:noFill/>
                </a:ln>
                <a:effectLst/>
                <a:latin typeface="Calibri"/>
                <a:ea typeface="Times New Roman" pitchFamily="18" charset="0"/>
                <a:cs typeface="Times New Roman" pitchFamily="18" charset="0"/>
              </a:rPr>
              <a:t>è</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solo la tua ombra che si proietta sul muro</a:t>
            </a: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insistette Tom.</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Perch</a:t>
            </a:r>
            <a:r>
              <a:rPr kumimoji="0" lang="it-IT" sz="2000" b="0" i="0" u="none" strike="noStrike" cap="none" normalizeH="0" baseline="0" dirty="0" smtClean="0">
                <a:ln>
                  <a:noFill/>
                </a:ln>
                <a:effectLst/>
                <a:latin typeface="Calibri"/>
                <a:ea typeface="Times New Roman" pitchFamily="18" charset="0"/>
                <a:cs typeface="Times New Roman" pitchFamily="18" charset="0"/>
              </a:rPr>
              <a:t>é</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dici questo? Quello sono io</a:t>
            </a: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ribad</a:t>
            </a:r>
            <a:r>
              <a:rPr kumimoji="0" lang="it-IT" sz="2000" b="0" i="0" u="none" strike="noStrike" cap="none" normalizeH="0" baseline="0" dirty="0" smtClean="0">
                <a:ln>
                  <a:noFill/>
                </a:ln>
                <a:effectLst/>
                <a:latin typeface="Calibri"/>
                <a:ea typeface="Times New Roman" pitchFamily="18" charset="0"/>
                <a:cs typeface="Times New Roman" pitchFamily="18" charset="0"/>
              </a:rPr>
              <a:t>ì</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a sua volta il bambino.</a:t>
            </a:r>
            <a:r>
              <a:rPr kumimoji="0" lang="it-IT" sz="2000" b="0" i="0" u="none" strike="noStrike" cap="none" normalizeH="0" baseline="0" dirty="0" smtClean="0">
                <a:ln>
                  <a:noFill/>
                </a:ln>
                <a:effectLst/>
                <a:latin typeface="Calibri"/>
                <a:ea typeface="Times New Roman" pitchFamily="18" charset="0"/>
                <a:cs typeface="Times New Roman" pitchFamily="18" charset="0"/>
              </a:rPr>
              <a:t> </a:t>
            </a:r>
            <a:endParaRPr kumimoji="0" lang="it-IT" sz="20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sz="2000" b="0" i="0" u="none" strike="noStrike" cap="none" normalizeH="0" baseline="0" dirty="0" smtClean="0">
              <a:ln>
                <a:noFill/>
              </a:ln>
              <a:solidFill>
                <a:schemeClr val="tx1"/>
              </a:solidFill>
              <a:effectLst/>
              <a:latin typeface="Arial" pitchFamily="34" charset="0"/>
            </a:endParaRPr>
          </a:p>
        </p:txBody>
      </p:sp>
      <p:pic>
        <p:nvPicPr>
          <p:cNvPr id="4" name="Immagine 3" descr="70.gif"/>
          <p:cNvPicPr>
            <a:picLocks noChangeAspect="1"/>
          </p:cNvPicPr>
          <p:nvPr/>
        </p:nvPicPr>
        <p:blipFill>
          <a:blip r:embed="rId2" cstate="print"/>
          <a:stretch>
            <a:fillRect/>
          </a:stretch>
        </p:blipFill>
        <p:spPr>
          <a:xfrm>
            <a:off x="6084168" y="3140968"/>
            <a:ext cx="1080120" cy="54006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rot="10800000" flipV="1">
            <a:off x="323528" y="440355"/>
            <a:ext cx="8136904" cy="32932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Non sapendo pi</a:t>
            </a:r>
            <a:r>
              <a:rPr kumimoji="0" lang="it-IT" sz="1600" b="0" i="0" u="none" strike="noStrike" cap="none" normalizeH="0" baseline="0" dirty="0" smtClean="0">
                <a:ln>
                  <a:noFill/>
                </a:ln>
                <a:effectLst/>
                <a:latin typeface="Calibri"/>
                <a:ea typeface="Times New Roman" pitchFamily="18" charset="0"/>
                <a:cs typeface="Times New Roman" pitchFamily="18" charset="0"/>
              </a:rPr>
              <a:t>ù</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cosa dire Tom ribatt</a:t>
            </a:r>
            <a:r>
              <a:rPr kumimoji="0" lang="it-IT" sz="1600" b="0" i="0" u="none" strike="noStrike" cap="none" normalizeH="0" baseline="0" dirty="0" smtClean="0">
                <a:ln>
                  <a:noFill/>
                </a:ln>
                <a:effectLst/>
                <a:latin typeface="Calibri"/>
                <a:ea typeface="Times New Roman" pitchFamily="18" charset="0"/>
                <a:cs typeface="Times New Roman" pitchFamily="18" charset="0"/>
              </a:rPr>
              <a:t>é</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Se non mi credi </a:t>
            </a:r>
            <a:r>
              <a:rPr kumimoji="0" lang="it-IT" sz="1600" b="0" i="0" u="none" strike="noStrike" cap="none" normalizeH="0" baseline="0" dirty="0" err="1" smtClean="0">
                <a:ln>
                  <a:noFill/>
                </a:ln>
                <a:effectLst/>
                <a:latin typeface="Trebuchet MS" pitchFamily="34" charset="0"/>
                <a:ea typeface="Times New Roman" pitchFamily="18" charset="0"/>
                <a:cs typeface="Times New Roman" pitchFamily="18" charset="0"/>
              </a:rPr>
              <a:t>seguimi</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fuori di qui, dove c'</a:t>
            </a:r>
            <a:r>
              <a:rPr kumimoji="0" lang="it-IT" sz="1600" b="0" i="0" u="none" strike="noStrike" cap="none" normalizeH="0" baseline="0" dirty="0" smtClean="0">
                <a:ln>
                  <a:noFill/>
                </a:ln>
                <a:effectLst/>
                <a:latin typeface="Calibri"/>
                <a:ea typeface="Times New Roman" pitchFamily="18" charset="0"/>
                <a:cs typeface="Times New Roman" pitchFamily="18" charset="0"/>
              </a:rPr>
              <a:t>è</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pi</a:t>
            </a:r>
            <a:r>
              <a:rPr kumimoji="0" lang="it-IT" sz="1600" b="0" i="0" u="none" strike="noStrike" cap="none" normalizeH="0" baseline="0" dirty="0" smtClean="0">
                <a:ln>
                  <a:noFill/>
                </a:ln>
                <a:effectLst/>
                <a:latin typeface="Calibri"/>
                <a:ea typeface="Times New Roman" pitchFamily="18" charset="0"/>
                <a:cs typeface="Times New Roman" pitchFamily="18" charset="0"/>
              </a:rPr>
              <a:t>ù</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luce e ti farò vedere chi veramente sei</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A queste parole segu</a:t>
            </a:r>
            <a:r>
              <a:rPr kumimoji="0" lang="it-IT" sz="1600" b="0" i="0" u="none" strike="noStrike" cap="none" normalizeH="0" baseline="0" dirty="0" smtClean="0">
                <a:ln>
                  <a:noFill/>
                </a:ln>
                <a:effectLst/>
                <a:latin typeface="Calibri"/>
                <a:ea typeface="Times New Roman" pitchFamily="18" charset="0"/>
                <a:cs typeface="Times New Roman" pitchFamily="18" charset="0"/>
              </a:rPr>
              <a:t>ì</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un altro momento di silenzio, poi il bambino disse: </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Ma dovrei prima liberare i miei piedi, vedi anche tu che non posso muovermi</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Non </a:t>
            </a:r>
            <a:r>
              <a:rPr kumimoji="0" lang="it-IT" sz="1600" b="0" i="0" u="none" strike="noStrike" cap="none" normalizeH="0" baseline="0" dirty="0" smtClean="0">
                <a:ln>
                  <a:noFill/>
                </a:ln>
                <a:effectLst/>
                <a:latin typeface="Calibri"/>
                <a:ea typeface="Times New Roman" pitchFamily="18" charset="0"/>
                <a:cs typeface="Times New Roman" pitchFamily="18" charset="0"/>
              </a:rPr>
              <a:t>è</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una cosa difficile </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guarda... fai come me</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e cos</a:t>
            </a:r>
            <a:r>
              <a:rPr kumimoji="0" lang="it-IT" sz="1600" b="0" i="0" u="none" strike="noStrike" cap="none" normalizeH="0" baseline="0" dirty="0" smtClean="0">
                <a:ln>
                  <a:noFill/>
                </a:ln>
                <a:effectLst/>
                <a:latin typeface="Calibri"/>
                <a:ea typeface="Times New Roman" pitchFamily="18" charset="0"/>
                <a:cs typeface="Times New Roman" pitchFamily="18" charset="0"/>
              </a:rPr>
              <a:t>ì</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dicendo Tom estrasse dalla terra i suoi piedi, uno dopo l'altro. Dopo qualche secondo sent</a:t>
            </a:r>
            <a:r>
              <a:rPr kumimoji="0" lang="it-IT" sz="1600" b="0" i="0" u="none" strike="noStrike" cap="none" normalizeH="0" baseline="0" dirty="0" smtClean="0">
                <a:ln>
                  <a:noFill/>
                </a:ln>
                <a:effectLst/>
                <a:latin typeface="Calibri"/>
                <a:ea typeface="Times New Roman" pitchFamily="18" charset="0"/>
                <a:cs typeface="Times New Roman" pitchFamily="18" charset="0"/>
              </a:rPr>
              <a:t>ì</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che il bambino stava cercando di imitarlo, ma senza riuscirci.</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Non ci riesco, io non posso farlo</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Lo fai davvero con poca convinzione, e poi forse sei qui dentro da cos</a:t>
            </a:r>
            <a:r>
              <a:rPr kumimoji="0" lang="it-IT" sz="1600" b="0" i="0" u="none" strike="noStrike" cap="none" normalizeH="0" baseline="0" dirty="0" smtClean="0">
                <a:ln>
                  <a:noFill/>
                </a:ln>
                <a:effectLst/>
                <a:latin typeface="Calibri"/>
                <a:ea typeface="Times New Roman" pitchFamily="18" charset="0"/>
                <a:cs typeface="Times New Roman" pitchFamily="18" charset="0"/>
              </a:rPr>
              <a:t>ì</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tanto tempo che la terra intorno alle tue caviglie si </a:t>
            </a:r>
            <a:r>
              <a:rPr kumimoji="0" lang="it-IT" sz="1600" b="0" i="0" u="none" strike="noStrike" cap="none" normalizeH="0" baseline="0" dirty="0" smtClean="0">
                <a:ln>
                  <a:noFill/>
                </a:ln>
                <a:effectLst/>
                <a:latin typeface="Calibri"/>
                <a:ea typeface="Times New Roman" pitchFamily="18" charset="0"/>
                <a:cs typeface="Times New Roman" pitchFamily="18" charset="0"/>
              </a:rPr>
              <a:t>è</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un po</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indurita, cerca di sforzarti un po'</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Il bambino allora provò ancora e dietro le ripetute sollecitazioni di Tom alla fine riusc</a:t>
            </a:r>
            <a:r>
              <a:rPr kumimoji="0" lang="it-IT" sz="1600" b="0" i="0" u="none" strike="noStrike" cap="none" normalizeH="0" baseline="0" dirty="0" smtClean="0">
                <a:ln>
                  <a:noFill/>
                </a:ln>
                <a:effectLst/>
                <a:latin typeface="Calibri"/>
                <a:ea typeface="Times New Roman" pitchFamily="18" charset="0"/>
                <a:cs typeface="Times New Roman" pitchFamily="18" charset="0"/>
              </a:rPr>
              <a:t>ì</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ad estrarre un piede dalla terra.</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OH!</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 esclamò stupito.</a:t>
            </a:r>
            <a:endParaRPr kumimoji="0" lang="it-IT" sz="1600" b="0" i="0" u="none" strike="noStrike" cap="none" normalizeH="0" baseline="0" dirty="0" smtClean="0">
              <a:ln>
                <a:noFill/>
              </a:ln>
              <a:effectLst/>
              <a:latin typeface="Arial" pitchFamily="34" charset="0"/>
            </a:endParaRPr>
          </a:p>
        </p:txBody>
      </p:sp>
      <p:pic>
        <p:nvPicPr>
          <p:cNvPr id="3" name="Immagine 2" descr="x_83ee856c4cb0fbcd8c72121e2da21326ed02d535.jpeg"/>
          <p:cNvPicPr>
            <a:picLocks noChangeAspect="1"/>
          </p:cNvPicPr>
          <p:nvPr/>
        </p:nvPicPr>
        <p:blipFill>
          <a:blip r:embed="rId2" cstate="print"/>
          <a:stretch>
            <a:fillRect/>
          </a:stretch>
        </p:blipFill>
        <p:spPr>
          <a:xfrm>
            <a:off x="2699792" y="3573016"/>
            <a:ext cx="4320480" cy="2885362"/>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rot="10800000" flipV="1">
            <a:off x="611560" y="1006783"/>
            <a:ext cx="8424936"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100" b="0" i="0" u="none" strike="noStrike" cap="none" normalizeH="0" baseline="0" dirty="0" smtClean="0">
                <a:ln>
                  <a:noFill/>
                </a:ln>
                <a:solidFill>
                  <a:srgbClr val="444444"/>
                </a:solidFill>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Bene! Ora fai cos</a:t>
            </a:r>
            <a:r>
              <a:rPr kumimoji="0" lang="it-IT" b="0" i="0" u="none" strike="noStrike" cap="none" normalizeH="0" baseline="0" dirty="0" smtClean="0">
                <a:ln>
                  <a:noFill/>
                </a:ln>
                <a:effectLst/>
                <a:latin typeface="Calibri"/>
                <a:ea typeface="Times New Roman" pitchFamily="18" charset="0"/>
                <a:cs typeface="Times New Roman" pitchFamily="18" charset="0"/>
              </a:rPr>
              <a:t>ì</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anche per l'altro piede</a:t>
            </a:r>
            <a:r>
              <a:rPr kumimoji="0" lang="it-IT" b="0" i="0" u="none" strike="noStrike" cap="none" normalizeH="0" baseline="0" dirty="0" smtClean="0">
                <a:ln>
                  <a:noFill/>
                </a:ln>
                <a:effectLst/>
                <a:latin typeface="Calibri"/>
                <a:ea typeface="Times New Roman" pitchFamily="18" charset="0"/>
                <a:cs typeface="Times New Roman" pitchFamily="18" charset="0"/>
              </a:rPr>
              <a:t>”</a:t>
            </a:r>
            <a:endParaRPr kumimoji="0" lang="it-IT"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Il bambino, sempre pi</a:t>
            </a:r>
            <a:r>
              <a:rPr kumimoji="0" lang="it-IT" b="0" i="0" u="none" strike="noStrike" cap="none" normalizeH="0" baseline="0" dirty="0" smtClean="0">
                <a:ln>
                  <a:noFill/>
                </a:ln>
                <a:effectLst/>
                <a:latin typeface="Calibri"/>
                <a:ea typeface="Times New Roman" pitchFamily="18" charset="0"/>
                <a:cs typeface="Times New Roman" pitchFamily="18" charset="0"/>
              </a:rPr>
              <a:t>ù</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sconvolto da quanto gli stava accadendo, segu</a:t>
            </a:r>
            <a:r>
              <a:rPr kumimoji="0" lang="it-IT" b="0" i="0" u="none" strike="noStrike" cap="none" normalizeH="0" baseline="0" dirty="0" smtClean="0">
                <a:ln>
                  <a:noFill/>
                </a:ln>
                <a:effectLst/>
                <a:latin typeface="Calibri"/>
                <a:ea typeface="Times New Roman" pitchFamily="18" charset="0"/>
                <a:cs typeface="Times New Roman" pitchFamily="18" charset="0"/>
              </a:rPr>
              <a:t>ì</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le indicazioni di Tom e presto si ritrovò con i piedi che affondavano ripetutamente nella terra ma ormai liberi di muoversi.</a:t>
            </a:r>
            <a:r>
              <a:rPr kumimoji="0" lang="it-IT" b="0" i="0" u="none" strike="noStrike" cap="none" normalizeH="0" baseline="0" dirty="0" smtClean="0">
                <a:ln>
                  <a:noFill/>
                </a:ln>
                <a:effectLst/>
                <a:latin typeface="Calibri"/>
                <a:ea typeface="Times New Roman" pitchFamily="18" charset="0"/>
                <a:cs typeface="Times New Roman" pitchFamily="18" charset="0"/>
              </a:rPr>
              <a:t> </a:t>
            </a:r>
            <a:endParaRPr kumimoji="0" lang="it-IT"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Ora</a:t>
            </a: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gli disse Tom </a:t>
            </a: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dobbiamo uscire di qui</a:t>
            </a: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e cos</a:t>
            </a:r>
            <a:r>
              <a:rPr kumimoji="0" lang="it-IT" b="0" i="0" u="none" strike="noStrike" cap="none" normalizeH="0" baseline="0" dirty="0" smtClean="0">
                <a:ln>
                  <a:noFill/>
                </a:ln>
                <a:effectLst/>
                <a:latin typeface="Calibri"/>
                <a:ea typeface="Times New Roman" pitchFamily="18" charset="0"/>
                <a:cs typeface="Times New Roman" pitchFamily="18" charset="0"/>
              </a:rPr>
              <a:t>ì</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dicendo si voltò per incamminarsi verso l'uscita della caverna.</a:t>
            </a:r>
            <a:r>
              <a:rPr kumimoji="0" lang="it-IT" b="0" i="0" u="none" strike="noStrike" cap="none" normalizeH="0" baseline="0" dirty="0" smtClean="0">
                <a:ln>
                  <a:noFill/>
                </a:ln>
                <a:effectLst/>
                <a:latin typeface="Calibri"/>
                <a:ea typeface="Times New Roman" pitchFamily="18" charset="0"/>
                <a:cs typeface="Times New Roman" pitchFamily="18" charset="0"/>
              </a:rPr>
              <a:t> </a:t>
            </a:r>
            <a:endParaRPr kumimoji="0" lang="it-IT"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Cosa?</a:t>
            </a: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chiese il bambino e appena si voltò in direzione della voce di Tom si immobilizzò per la paura alla vista del grande fuoco che in lontananza ardeva e mutava continuamente nel colore e nella forma.</a:t>
            </a:r>
            <a:endParaRPr kumimoji="0" lang="it-IT"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Cos'</a:t>
            </a:r>
            <a:r>
              <a:rPr kumimoji="0" lang="it-IT" b="0" i="0" u="none" strike="noStrike" cap="none" normalizeH="0" baseline="0" dirty="0" smtClean="0">
                <a:ln>
                  <a:noFill/>
                </a:ln>
                <a:effectLst/>
                <a:latin typeface="Calibri"/>
                <a:ea typeface="Times New Roman" pitchFamily="18" charset="0"/>
                <a:cs typeface="Times New Roman" pitchFamily="18" charset="0"/>
              </a:rPr>
              <a:t>è</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quello....</a:t>
            </a: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chiese con un filo di voce e divorato dalla terrore.</a:t>
            </a:r>
            <a:endParaRPr kumimoji="0" lang="it-IT"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Quello </a:t>
            </a:r>
            <a:r>
              <a:rPr kumimoji="0" lang="it-IT" b="0" i="0" u="none" strike="noStrike" cap="none" normalizeH="0" baseline="0" dirty="0" smtClean="0">
                <a:ln>
                  <a:noFill/>
                </a:ln>
                <a:effectLst/>
                <a:latin typeface="Calibri"/>
                <a:ea typeface="Times New Roman" pitchFamily="18" charset="0"/>
                <a:cs typeface="Times New Roman" pitchFamily="18" charset="0"/>
              </a:rPr>
              <a:t>è</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il fuoco</a:t>
            </a: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spiegò con pazienza Tom </a:t>
            </a: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Non lo sai cos'</a:t>
            </a:r>
            <a:r>
              <a:rPr kumimoji="0" lang="it-IT" b="0" i="0" u="none" strike="noStrike" cap="none" normalizeH="0" baseline="0" dirty="0" smtClean="0">
                <a:ln>
                  <a:noFill/>
                </a:ln>
                <a:effectLst/>
                <a:latin typeface="Calibri"/>
                <a:ea typeface="Times New Roman" pitchFamily="18" charset="0"/>
                <a:cs typeface="Times New Roman" pitchFamily="18" charset="0"/>
              </a:rPr>
              <a:t>è</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il fuoco?... </a:t>
            </a:r>
            <a:r>
              <a:rPr kumimoji="0" lang="it-IT" b="0" i="0" u="none" strike="noStrike" cap="none" normalizeH="0" baseline="0" dirty="0" smtClean="0">
                <a:ln>
                  <a:noFill/>
                </a:ln>
                <a:effectLst/>
                <a:latin typeface="Calibri"/>
                <a:ea typeface="Times New Roman" pitchFamily="18" charset="0"/>
                <a:cs typeface="Times New Roman" pitchFamily="18" charset="0"/>
              </a:rPr>
              <a:t>è</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lui che fa luce qui dentro</a:t>
            </a: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Il bambino istintivamente si avvicinò a Tom come per cercare protezione. Si sentiva smarrito, aveva appena abbandonato tutto quello che conosceva bene per avventurarsi verso qualcosa di sconosciuto e mostruoso. Tom istintivamente gli prese la mano e lo tirò dolcemente procedendo verso l'uscita della caverna.</a:t>
            </a:r>
            <a:r>
              <a:rPr kumimoji="0" lang="it-IT" b="0" i="0" u="none" strike="noStrike" cap="none" normalizeH="0" baseline="0" dirty="0" smtClean="0">
                <a:ln>
                  <a:noFill/>
                </a:ln>
                <a:effectLst/>
                <a:latin typeface="Calibri"/>
                <a:ea typeface="Times New Roman" pitchFamily="18" charset="0"/>
                <a:cs typeface="Times New Roman" pitchFamily="18" charset="0"/>
              </a:rPr>
              <a:t> </a:t>
            </a:r>
            <a:endParaRPr kumimoji="0" lang="it-IT"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pegaso.gif"/>
          <p:cNvPicPr>
            <a:picLocks noChangeAspect="1"/>
          </p:cNvPicPr>
          <p:nvPr/>
        </p:nvPicPr>
        <p:blipFill>
          <a:blip r:embed="rId2" cstate="print"/>
          <a:stretch>
            <a:fillRect/>
          </a:stretch>
        </p:blipFill>
        <p:spPr>
          <a:xfrm>
            <a:off x="467545" y="260647"/>
            <a:ext cx="8283220" cy="6228979"/>
          </a:xfrm>
          <a:prstGeom prst="rect">
            <a:avLst/>
          </a:prstGeom>
        </p:spPr>
      </p:pic>
      <p:sp>
        <p:nvSpPr>
          <p:cNvPr id="2" name="Segnaposto contenuto 1"/>
          <p:cNvSpPr>
            <a:spLocks noGrp="1"/>
          </p:cNvSpPr>
          <p:nvPr>
            <p:ph idx="1"/>
          </p:nvPr>
        </p:nvSpPr>
        <p:spPr/>
        <p:txBody>
          <a:bodyPr>
            <a:normAutofit fontScale="92500" lnSpcReduction="10000"/>
          </a:bodyPr>
          <a:lstStyle/>
          <a:p>
            <a:pPr algn="ctr">
              <a:buNone/>
            </a:pPr>
            <a:r>
              <a:rPr lang="it-IT" sz="2400" dirty="0" smtClean="0">
                <a:solidFill>
                  <a:schemeClr val="bg1"/>
                </a:solidFill>
              </a:rPr>
              <a:t>La chimera era un mostro orribile.</a:t>
            </a:r>
          </a:p>
          <a:p>
            <a:pPr algn="ctr">
              <a:buNone/>
            </a:pPr>
            <a:r>
              <a:rPr lang="it-IT" sz="2400" dirty="0" smtClean="0">
                <a:solidFill>
                  <a:schemeClr val="bg1"/>
                </a:solidFill>
              </a:rPr>
              <a:t>Il re incaricò </a:t>
            </a:r>
            <a:r>
              <a:rPr lang="it-IT" sz="2400" dirty="0" err="1" smtClean="0">
                <a:solidFill>
                  <a:schemeClr val="bg1"/>
                </a:solidFill>
              </a:rPr>
              <a:t>Bellerofonte</a:t>
            </a:r>
            <a:r>
              <a:rPr lang="it-IT" sz="2400" dirty="0" smtClean="0">
                <a:solidFill>
                  <a:schemeClr val="bg1"/>
                </a:solidFill>
              </a:rPr>
              <a:t> di ucciderla.</a:t>
            </a:r>
          </a:p>
          <a:p>
            <a:pPr algn="ctr">
              <a:buNone/>
            </a:pPr>
            <a:r>
              <a:rPr lang="it-IT" sz="2400" dirty="0" err="1" smtClean="0">
                <a:solidFill>
                  <a:schemeClr val="bg1"/>
                </a:solidFill>
              </a:rPr>
              <a:t>Bellerofonte</a:t>
            </a:r>
            <a:r>
              <a:rPr lang="it-IT" sz="2400" dirty="0" smtClean="0">
                <a:solidFill>
                  <a:schemeClr val="bg1"/>
                </a:solidFill>
              </a:rPr>
              <a:t> andò a trovare un mago saggio per avere dei consigli; il mago gli disse di cercare un cavallo alato di nome Pegaso che gli avrebbe permesso di guardare dall’alto e una lancia.</a:t>
            </a:r>
          </a:p>
          <a:p>
            <a:pPr algn="ctr">
              <a:buNone/>
            </a:pPr>
            <a:r>
              <a:rPr lang="it-IT" sz="2400" dirty="0" err="1" smtClean="0">
                <a:solidFill>
                  <a:schemeClr val="bg1"/>
                </a:solidFill>
              </a:rPr>
              <a:t>Bellorofonte</a:t>
            </a:r>
            <a:r>
              <a:rPr lang="it-IT" sz="2400" dirty="0" smtClean="0">
                <a:solidFill>
                  <a:schemeClr val="bg1"/>
                </a:solidFill>
              </a:rPr>
              <a:t> trovò la chimera ma era evidente che non sarebbe riuscito ad ucciderla solo con la lancia. Guardandosi intorno, pensando e ripensando trovò una grotta con il piombo, ne mise un po’ sulla lancia e lo tirò dentro alla gola della chimera; la sua bocca di fuoco fuse il piombo e morì.</a:t>
            </a:r>
          </a:p>
          <a:p>
            <a:pPr algn="ctr">
              <a:buNone/>
            </a:pPr>
            <a:endParaRPr lang="it-IT" sz="2400" dirty="0" smtClean="0"/>
          </a:p>
          <a:p>
            <a:pPr algn="ctr">
              <a:buNone/>
            </a:pPr>
            <a:endParaRPr lang="it-IT" sz="2400" dirty="0" smtClean="0"/>
          </a:p>
          <a:p>
            <a:pPr algn="ctr">
              <a:buNone/>
            </a:pPr>
            <a:r>
              <a:rPr lang="it-IT" sz="2400" dirty="0" smtClean="0">
                <a:solidFill>
                  <a:schemeClr val="bg1"/>
                </a:solidFill>
              </a:rPr>
              <a:t>Filippo</a:t>
            </a:r>
          </a:p>
        </p:txBody>
      </p:sp>
      <p:sp>
        <p:nvSpPr>
          <p:cNvPr id="3" name="Titolo 2"/>
          <p:cNvSpPr>
            <a:spLocks noGrp="1"/>
          </p:cNvSpPr>
          <p:nvPr>
            <p:ph type="title"/>
          </p:nvPr>
        </p:nvSpPr>
        <p:spPr/>
        <p:txBody>
          <a:bodyPr/>
          <a:lstStyle/>
          <a:p>
            <a:r>
              <a:rPr lang="it-IT" dirty="0" smtClean="0">
                <a:solidFill>
                  <a:schemeClr val="bg1"/>
                </a:solidFill>
              </a:rPr>
              <a:t>BELLEROFONTE E LA CHIMERA</a:t>
            </a:r>
            <a:endParaRPr lang="it-IT" dirty="0">
              <a:solidFill>
                <a:schemeClr val="bg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67544" y="1052736"/>
            <a:ext cx="8280920" cy="4801314"/>
          </a:xfrm>
          <a:prstGeom prst="rect">
            <a:avLst/>
          </a:prstGeom>
        </p:spPr>
        <p:txBody>
          <a:bodyPr wrap="square">
            <a:spAutoFit/>
          </a:bodyPr>
          <a:lstStyle/>
          <a:p>
            <a:pPr lvl="0" eaLnBrk="0" fontAlgn="base" hangingPunct="0">
              <a:spcBef>
                <a:spcPct val="0"/>
              </a:spcBef>
              <a:spcAft>
                <a:spcPct val="0"/>
              </a:spcAft>
            </a:pPr>
            <a:r>
              <a:rPr lang="it-IT" u="sng" dirty="0" smtClean="0">
                <a:latin typeface="Trebuchet MS" pitchFamily="34" charset="0"/>
                <a:ea typeface="Times New Roman" pitchFamily="18" charset="0"/>
                <a:cs typeface="Times New Roman" pitchFamily="18" charset="0"/>
              </a:rPr>
              <a:t>Man mano che i due si avvicinavano al fuoco la luce aumentava ed essi riuscivano finalmente a scorgersi l'un l'altro.</a:t>
            </a:r>
            <a:endParaRPr lang="it-IT" dirty="0" smtClean="0">
              <a:latin typeface="Arial" pitchFamily="34" charset="0"/>
            </a:endParaRPr>
          </a:p>
          <a:p>
            <a:pPr lvl="0" eaLnBrk="0" fontAlgn="base" hangingPunct="0">
              <a:spcBef>
                <a:spcPct val="0"/>
              </a:spcBef>
              <a:spcAft>
                <a:spcPct val="0"/>
              </a:spcAft>
            </a:pPr>
            <a:r>
              <a:rPr lang="it-IT" dirty="0" smtClean="0">
                <a:latin typeface="Trebuchet MS" pitchFamily="34" charset="0"/>
                <a:ea typeface="Times New Roman" pitchFamily="18" charset="0"/>
                <a:cs typeface="Times New Roman" pitchFamily="18" charset="0"/>
              </a:rPr>
              <a:t>Tom si ritrovò allora di fronte un bambino dai capelli lunghi, sporco di terra, che lo fissava con due occhi spalancati dal terrore.</a:t>
            </a:r>
            <a:endParaRPr lang="it-IT" dirty="0" smtClean="0">
              <a:latin typeface="Arial" pitchFamily="34" charset="0"/>
            </a:endParaRPr>
          </a:p>
          <a:p>
            <a:pPr lvl="0" eaLnBrk="0" fontAlgn="base" hangingPunct="0">
              <a:spcBef>
                <a:spcPct val="0"/>
              </a:spcBef>
              <a:spcAft>
                <a:spcPct val="0"/>
              </a:spcAft>
            </a:pPr>
            <a:r>
              <a:rPr lang="it-IT" dirty="0" smtClean="0">
                <a:latin typeface="Calibri"/>
                <a:ea typeface="Times New Roman" pitchFamily="18" charset="0"/>
                <a:cs typeface="Times New Roman" pitchFamily="18" charset="0"/>
              </a:rPr>
              <a:t>“</a:t>
            </a:r>
            <a:r>
              <a:rPr lang="it-IT" dirty="0" smtClean="0">
                <a:latin typeface="Trebuchet MS" pitchFamily="34" charset="0"/>
                <a:ea typeface="Times New Roman" pitchFamily="18" charset="0"/>
                <a:cs typeface="Times New Roman" pitchFamily="18" charset="0"/>
              </a:rPr>
              <a:t>Che succede? perch</a:t>
            </a:r>
            <a:r>
              <a:rPr lang="it-IT" dirty="0" smtClean="0">
                <a:latin typeface="Calibri"/>
                <a:ea typeface="Times New Roman" pitchFamily="18" charset="0"/>
                <a:cs typeface="Times New Roman" pitchFamily="18" charset="0"/>
              </a:rPr>
              <a:t>é</a:t>
            </a:r>
            <a:r>
              <a:rPr lang="it-IT" dirty="0" smtClean="0">
                <a:latin typeface="Trebuchet MS" pitchFamily="34" charset="0"/>
                <a:ea typeface="Times New Roman" pitchFamily="18" charset="0"/>
                <a:cs typeface="Times New Roman" pitchFamily="18" charset="0"/>
              </a:rPr>
              <a:t> mi guardi cos</a:t>
            </a:r>
            <a:r>
              <a:rPr lang="it-IT" dirty="0" smtClean="0">
                <a:latin typeface="Calibri"/>
                <a:ea typeface="Times New Roman" pitchFamily="18" charset="0"/>
                <a:cs typeface="Times New Roman" pitchFamily="18" charset="0"/>
              </a:rPr>
              <a:t>ì</a:t>
            </a:r>
            <a:r>
              <a:rPr lang="it-IT" dirty="0" smtClean="0">
                <a:latin typeface="Trebuchet MS" pitchFamily="34" charset="0"/>
                <a:ea typeface="Times New Roman" pitchFamily="18" charset="0"/>
                <a:cs typeface="Times New Roman" pitchFamily="18" charset="0"/>
              </a:rPr>
              <a:t>?</a:t>
            </a:r>
            <a:r>
              <a:rPr lang="it-IT" dirty="0" smtClean="0">
                <a:latin typeface="Calibri"/>
                <a:ea typeface="Times New Roman" pitchFamily="18" charset="0"/>
                <a:cs typeface="Times New Roman" pitchFamily="18" charset="0"/>
              </a:rPr>
              <a:t>”</a:t>
            </a:r>
            <a:r>
              <a:rPr lang="it-IT" dirty="0" smtClean="0">
                <a:latin typeface="Trebuchet MS" pitchFamily="34" charset="0"/>
                <a:ea typeface="Times New Roman" pitchFamily="18" charset="0"/>
                <a:cs typeface="Times New Roman" pitchFamily="18" charset="0"/>
              </a:rPr>
              <a:t> chiese un po' spaventato anche lui.</a:t>
            </a:r>
            <a:endParaRPr lang="it-IT" dirty="0" smtClean="0">
              <a:latin typeface="Arial" pitchFamily="34" charset="0"/>
            </a:endParaRPr>
          </a:p>
          <a:p>
            <a:pPr lvl="0" eaLnBrk="0" fontAlgn="base" hangingPunct="0">
              <a:spcBef>
                <a:spcPct val="0"/>
              </a:spcBef>
              <a:spcAft>
                <a:spcPct val="0"/>
              </a:spcAft>
            </a:pPr>
            <a:r>
              <a:rPr lang="it-IT" dirty="0" smtClean="0">
                <a:latin typeface="Calibri"/>
                <a:ea typeface="Times New Roman" pitchFamily="18" charset="0"/>
                <a:cs typeface="Times New Roman" pitchFamily="18" charset="0"/>
              </a:rPr>
              <a:t>“</a:t>
            </a:r>
            <a:r>
              <a:rPr lang="it-IT" dirty="0" smtClean="0">
                <a:latin typeface="Trebuchet MS" pitchFamily="34" charset="0"/>
                <a:ea typeface="Times New Roman" pitchFamily="18" charset="0"/>
                <a:cs typeface="Times New Roman" pitchFamily="18" charset="0"/>
              </a:rPr>
              <a:t>Cosa sei tu?</a:t>
            </a:r>
            <a:r>
              <a:rPr lang="it-IT" dirty="0" smtClean="0">
                <a:latin typeface="Calibri"/>
                <a:ea typeface="Times New Roman" pitchFamily="18" charset="0"/>
                <a:cs typeface="Times New Roman" pitchFamily="18" charset="0"/>
              </a:rPr>
              <a:t>”</a:t>
            </a:r>
            <a:endParaRPr lang="it-IT" dirty="0" smtClean="0">
              <a:latin typeface="Arial" pitchFamily="34" charset="0"/>
            </a:endParaRPr>
          </a:p>
          <a:p>
            <a:pPr lvl="0" eaLnBrk="0" fontAlgn="base" hangingPunct="0">
              <a:spcBef>
                <a:spcPct val="0"/>
              </a:spcBef>
              <a:spcAft>
                <a:spcPct val="0"/>
              </a:spcAft>
            </a:pPr>
            <a:r>
              <a:rPr lang="it-IT" dirty="0" smtClean="0">
                <a:latin typeface="Trebuchet MS" pitchFamily="34" charset="0"/>
                <a:ea typeface="Times New Roman" pitchFamily="18" charset="0"/>
                <a:cs typeface="Times New Roman" pitchFamily="18" charset="0"/>
              </a:rPr>
              <a:t>Tom restò ancora una volta perplesso davanti a quella domanda ma rispose ugualmente: </a:t>
            </a:r>
            <a:r>
              <a:rPr lang="it-IT" dirty="0" smtClean="0">
                <a:latin typeface="Calibri"/>
                <a:ea typeface="Times New Roman" pitchFamily="18" charset="0"/>
                <a:cs typeface="Times New Roman" pitchFamily="18" charset="0"/>
              </a:rPr>
              <a:t>“</a:t>
            </a:r>
            <a:r>
              <a:rPr lang="it-IT" dirty="0" smtClean="0">
                <a:latin typeface="Trebuchet MS" pitchFamily="34" charset="0"/>
                <a:ea typeface="Times New Roman" pitchFamily="18" charset="0"/>
                <a:cs typeface="Times New Roman" pitchFamily="18" charset="0"/>
              </a:rPr>
              <a:t>Sono un bambino, proprio come te, e mi chiamo Tom, ma questo te l'ho gi</a:t>
            </a:r>
            <a:r>
              <a:rPr lang="it-IT" dirty="0" smtClean="0">
                <a:latin typeface="Calibri"/>
                <a:ea typeface="Times New Roman" pitchFamily="18" charset="0"/>
                <a:cs typeface="Times New Roman" pitchFamily="18" charset="0"/>
              </a:rPr>
              <a:t>à</a:t>
            </a:r>
            <a:r>
              <a:rPr lang="it-IT" dirty="0" smtClean="0">
                <a:latin typeface="Trebuchet MS" pitchFamily="34" charset="0"/>
                <a:ea typeface="Times New Roman" pitchFamily="18" charset="0"/>
                <a:cs typeface="Times New Roman" pitchFamily="18" charset="0"/>
              </a:rPr>
              <a:t> detto</a:t>
            </a:r>
            <a:r>
              <a:rPr lang="it-IT" dirty="0" smtClean="0">
                <a:latin typeface="Calibri"/>
                <a:ea typeface="Times New Roman" pitchFamily="18" charset="0"/>
                <a:cs typeface="Times New Roman" pitchFamily="18" charset="0"/>
              </a:rPr>
              <a:t>”</a:t>
            </a:r>
            <a:r>
              <a:rPr lang="it-IT" dirty="0" smtClean="0">
                <a:latin typeface="Trebuchet MS" pitchFamily="34" charset="0"/>
                <a:ea typeface="Times New Roman" pitchFamily="18" charset="0"/>
                <a:cs typeface="Times New Roman" pitchFamily="18" charset="0"/>
              </a:rPr>
              <a:t>.</a:t>
            </a:r>
            <a:r>
              <a:rPr lang="it-IT" dirty="0" smtClean="0">
                <a:latin typeface="Calibri"/>
                <a:ea typeface="Times New Roman" pitchFamily="18" charset="0"/>
                <a:cs typeface="Times New Roman" pitchFamily="18" charset="0"/>
              </a:rPr>
              <a:t> </a:t>
            </a:r>
            <a:endParaRPr lang="it-IT" dirty="0" smtClean="0">
              <a:latin typeface="Arial" pitchFamily="34" charset="0"/>
            </a:endParaRPr>
          </a:p>
          <a:p>
            <a:pPr lvl="0" eaLnBrk="0" fontAlgn="base" hangingPunct="0">
              <a:spcBef>
                <a:spcPct val="0"/>
              </a:spcBef>
              <a:spcAft>
                <a:spcPct val="0"/>
              </a:spcAft>
            </a:pPr>
            <a:r>
              <a:rPr lang="it-IT" dirty="0" smtClean="0">
                <a:latin typeface="Trebuchet MS" pitchFamily="34" charset="0"/>
                <a:ea typeface="Times New Roman" pitchFamily="18" charset="0"/>
                <a:cs typeface="Times New Roman" pitchFamily="18" charset="0"/>
              </a:rPr>
              <a:t>Il bambino intanto quasi non lo ascoltava pi</a:t>
            </a:r>
            <a:r>
              <a:rPr lang="it-IT" dirty="0" smtClean="0">
                <a:latin typeface="Calibri"/>
                <a:ea typeface="Times New Roman" pitchFamily="18" charset="0"/>
                <a:cs typeface="Times New Roman" pitchFamily="18" charset="0"/>
              </a:rPr>
              <a:t>ù</a:t>
            </a:r>
            <a:r>
              <a:rPr lang="it-IT" dirty="0" smtClean="0">
                <a:latin typeface="Trebuchet MS" pitchFamily="34" charset="0"/>
                <a:ea typeface="Times New Roman" pitchFamily="18" charset="0"/>
                <a:cs typeface="Times New Roman" pitchFamily="18" charset="0"/>
              </a:rPr>
              <a:t>. Guardava le sue mani e quelle di Tom, guardava il suo corpo e a poco a poco riconosceva in quelle forme i contorni delle ombre che fino a quel momento aveva creduto fossero l'unica cosa esistente. Lentamente iniziava a capire.</a:t>
            </a:r>
            <a:r>
              <a:rPr lang="it-IT" dirty="0" smtClean="0">
                <a:latin typeface="Calibri"/>
                <a:ea typeface="Times New Roman" pitchFamily="18" charset="0"/>
                <a:cs typeface="Times New Roman" pitchFamily="18" charset="0"/>
              </a:rPr>
              <a:t> </a:t>
            </a:r>
            <a:endParaRPr lang="it-IT" dirty="0" smtClean="0">
              <a:latin typeface="Arial" pitchFamily="34" charset="0"/>
            </a:endParaRPr>
          </a:p>
          <a:p>
            <a:pPr lvl="0" eaLnBrk="0" fontAlgn="base" hangingPunct="0">
              <a:spcBef>
                <a:spcPct val="0"/>
              </a:spcBef>
              <a:spcAft>
                <a:spcPct val="0"/>
              </a:spcAft>
            </a:pPr>
            <a:r>
              <a:rPr lang="it-IT" dirty="0" smtClean="0">
                <a:latin typeface="Trebuchet MS" pitchFamily="34" charset="0"/>
                <a:ea typeface="Times New Roman" pitchFamily="18" charset="0"/>
                <a:cs typeface="Times New Roman" pitchFamily="18" charset="0"/>
              </a:rPr>
              <a:t>Tom riprese a camminare, tirandosi dietro il suo nuovo amico. Oltrepassarono il fuoco, non senza difficolt</a:t>
            </a:r>
            <a:r>
              <a:rPr lang="it-IT" dirty="0" smtClean="0">
                <a:latin typeface="Calibri"/>
                <a:ea typeface="Times New Roman" pitchFamily="18" charset="0"/>
                <a:cs typeface="Times New Roman" pitchFamily="18" charset="0"/>
              </a:rPr>
              <a:t>à</a:t>
            </a:r>
            <a:r>
              <a:rPr lang="it-IT" dirty="0" smtClean="0">
                <a:latin typeface="Trebuchet MS" pitchFamily="34" charset="0"/>
                <a:ea typeface="Times New Roman" pitchFamily="18" charset="0"/>
                <a:cs typeface="Times New Roman" pitchFamily="18" charset="0"/>
              </a:rPr>
              <a:t>, e si ritrovarono in prossimit</a:t>
            </a:r>
            <a:r>
              <a:rPr lang="it-IT" dirty="0" smtClean="0">
                <a:latin typeface="Calibri"/>
                <a:ea typeface="Times New Roman" pitchFamily="18" charset="0"/>
                <a:cs typeface="Times New Roman" pitchFamily="18" charset="0"/>
              </a:rPr>
              <a:t>à</a:t>
            </a:r>
            <a:r>
              <a:rPr lang="it-IT" dirty="0" smtClean="0">
                <a:latin typeface="Trebuchet MS" pitchFamily="34" charset="0"/>
                <a:ea typeface="Times New Roman" pitchFamily="18" charset="0"/>
                <a:cs typeface="Times New Roman" pitchFamily="18" charset="0"/>
              </a:rPr>
              <a:t> dell'uscita dalla caverna. Allora senza indugi Tom accelerò il passo e dopo pochi istanti i due si ritrovarono fuori dalla caverna, all'aperto, sotto un sole accecante.</a:t>
            </a:r>
            <a:endParaRPr lang="it-IT" dirty="0" smtClean="0">
              <a:latin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rot="10800000" flipV="1">
            <a:off x="1331640" y="625655"/>
            <a:ext cx="655272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sz="2400" b="0" i="0" u="none" strike="noStrike" cap="none" normalizeH="0" baseline="0" dirty="0" smtClean="0">
                <a:ln>
                  <a:noFill/>
                </a:ln>
                <a:effectLst/>
                <a:latin typeface="Calibri"/>
                <a:ea typeface="Times New Roman" pitchFamily="18" charset="0"/>
                <a:cs typeface="Times New Roman" pitchFamily="18" charset="0"/>
              </a:rPr>
              <a:t>“</a:t>
            </a:r>
            <a:r>
              <a:rPr kumimoji="0" lang="it-IT" sz="2400" b="0" i="0" u="none" strike="noStrike" cap="none" normalizeH="0" baseline="0" dirty="0" smtClean="0">
                <a:ln>
                  <a:noFill/>
                </a:ln>
                <a:effectLst/>
                <a:latin typeface="Trebuchet MS" pitchFamily="34" charset="0"/>
                <a:ea typeface="Times New Roman" pitchFamily="18" charset="0"/>
                <a:cs typeface="Times New Roman" pitchFamily="18" charset="0"/>
              </a:rPr>
              <a:t>AIUTO!!! Cos'</a:t>
            </a:r>
            <a:r>
              <a:rPr kumimoji="0" lang="it-IT" sz="2400" b="0" i="0" u="none" strike="noStrike" cap="none" normalizeH="0" baseline="0" dirty="0" smtClean="0">
                <a:ln>
                  <a:noFill/>
                </a:ln>
                <a:effectLst/>
                <a:latin typeface="Calibri"/>
                <a:ea typeface="Times New Roman" pitchFamily="18" charset="0"/>
                <a:cs typeface="Times New Roman" pitchFamily="18" charset="0"/>
              </a:rPr>
              <a:t>è</a:t>
            </a:r>
            <a:r>
              <a:rPr kumimoji="0" lang="it-IT" sz="2400" b="0" i="0" u="none" strike="noStrike" cap="none" normalizeH="0" baseline="0" dirty="0" smtClean="0">
                <a:ln>
                  <a:noFill/>
                </a:ln>
                <a:effectLst/>
                <a:latin typeface="Trebuchet MS" pitchFamily="34" charset="0"/>
                <a:ea typeface="Times New Roman" pitchFamily="18" charset="0"/>
                <a:cs typeface="Times New Roman" pitchFamily="18" charset="0"/>
              </a:rPr>
              <a:t> questa esplosione!?</a:t>
            </a:r>
            <a:r>
              <a:rPr kumimoji="0" lang="it-IT" sz="2400" b="0" i="0" u="none" strike="noStrike" cap="none" normalizeH="0" baseline="0" dirty="0" smtClean="0">
                <a:ln>
                  <a:noFill/>
                </a:ln>
                <a:effectLst/>
                <a:latin typeface="Calibri"/>
                <a:ea typeface="Times New Roman" pitchFamily="18" charset="0"/>
                <a:cs typeface="Times New Roman" pitchFamily="18" charset="0"/>
              </a:rPr>
              <a:t>”</a:t>
            </a:r>
            <a:r>
              <a:rPr kumimoji="0" lang="it-IT" sz="2400" b="0" i="0" u="none" strike="noStrike" cap="none" normalizeH="0" baseline="0" dirty="0" smtClean="0">
                <a:ln>
                  <a:noFill/>
                </a:ln>
                <a:effectLst/>
                <a:latin typeface="Trebuchet MS" pitchFamily="34" charset="0"/>
                <a:ea typeface="Times New Roman" pitchFamily="18" charset="0"/>
                <a:cs typeface="Times New Roman" pitchFamily="18" charset="0"/>
              </a:rPr>
              <a:t> urlò il bambino liberandosi dalla presa di Tom e cadendo in ginocchio.</a:t>
            </a:r>
            <a:endParaRPr kumimoji="0" lang="it-IT" sz="24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2400" b="0" i="0" u="none" strike="noStrike" cap="none" normalizeH="0" baseline="0" dirty="0" smtClean="0">
                <a:ln>
                  <a:noFill/>
                </a:ln>
                <a:effectLst/>
                <a:latin typeface="Calibri"/>
                <a:ea typeface="Times New Roman" pitchFamily="18" charset="0"/>
                <a:cs typeface="Times New Roman" pitchFamily="18" charset="0"/>
              </a:rPr>
              <a:t>“</a:t>
            </a:r>
            <a:r>
              <a:rPr kumimoji="0" lang="it-IT" sz="2400" b="0" i="0" u="none" strike="noStrike" cap="none" normalizeH="0" baseline="0" dirty="0" smtClean="0">
                <a:ln>
                  <a:noFill/>
                </a:ln>
                <a:effectLst/>
                <a:latin typeface="Trebuchet MS" pitchFamily="34" charset="0"/>
                <a:ea typeface="Times New Roman" pitchFamily="18" charset="0"/>
                <a:cs typeface="Times New Roman" pitchFamily="18" charset="0"/>
              </a:rPr>
              <a:t>Quale esplosione? E' solo la luce del sole...</a:t>
            </a:r>
            <a:r>
              <a:rPr kumimoji="0" lang="it-IT" sz="2400" b="0" i="0" u="none" strike="noStrike" cap="none" normalizeH="0" baseline="0" dirty="0" smtClean="0">
                <a:ln>
                  <a:noFill/>
                </a:ln>
                <a:effectLst/>
                <a:latin typeface="Calibri"/>
                <a:ea typeface="Times New Roman" pitchFamily="18" charset="0"/>
                <a:cs typeface="Times New Roman" pitchFamily="18" charset="0"/>
              </a:rPr>
              <a:t>”</a:t>
            </a:r>
            <a:r>
              <a:rPr kumimoji="0" lang="it-IT" sz="2400" b="0" i="0" u="none" strike="noStrike" cap="none" normalizeH="0" baseline="0" dirty="0" smtClean="0">
                <a:ln>
                  <a:noFill/>
                </a:ln>
                <a:effectLst/>
                <a:latin typeface="Trebuchet MS" pitchFamily="34" charset="0"/>
                <a:ea typeface="Times New Roman" pitchFamily="18" charset="0"/>
                <a:cs typeface="Times New Roman" pitchFamily="18" charset="0"/>
              </a:rPr>
              <a:t>disse</a:t>
            </a:r>
            <a:r>
              <a:rPr kumimoji="0" lang="it-IT" sz="2400" b="0" i="0" u="none" strike="noStrike" cap="none" normalizeH="0" dirty="0" smtClean="0">
                <a:ln>
                  <a:noFill/>
                </a:ln>
                <a:effectLst/>
                <a:latin typeface="Trebuchet MS" pitchFamily="34" charset="0"/>
                <a:ea typeface="Times New Roman" pitchFamily="18" charset="0"/>
                <a:cs typeface="Times New Roman" pitchFamily="18" charset="0"/>
              </a:rPr>
              <a:t> </a:t>
            </a:r>
            <a:r>
              <a:rPr kumimoji="0" lang="it-IT" sz="2400" b="0" i="0" u="none" strike="noStrike" cap="none" normalizeH="0" baseline="0" dirty="0" smtClean="0">
                <a:ln>
                  <a:noFill/>
                </a:ln>
                <a:effectLst/>
                <a:latin typeface="Trebuchet MS" pitchFamily="34" charset="0"/>
                <a:ea typeface="Times New Roman" pitchFamily="18" charset="0"/>
                <a:cs typeface="Times New Roman" pitchFamily="18" charset="0"/>
              </a:rPr>
              <a:t>Tom, guardando sorpreso il bambino.</a:t>
            </a:r>
            <a:r>
              <a:rPr kumimoji="0" lang="it-IT" sz="2400" b="0" i="0" u="none" strike="noStrike" cap="none" normalizeH="0" baseline="0" dirty="0" smtClean="0">
                <a:ln>
                  <a:noFill/>
                </a:ln>
                <a:solidFill>
                  <a:srgbClr val="444444"/>
                </a:solidFill>
                <a:effectLst/>
                <a:latin typeface="Calibri"/>
                <a:ea typeface="Times New Roman" pitchFamily="18" charset="0"/>
                <a:cs typeface="Times New Roman" pitchFamily="18" charset="0"/>
              </a:rPr>
              <a:t> </a:t>
            </a:r>
            <a:endParaRPr kumimoji="0" lang="it-IT" sz="2400" b="0" i="0" u="none" strike="noStrike" cap="none" normalizeH="0" baseline="0" dirty="0" smtClean="0">
              <a:ln>
                <a:noFill/>
              </a:ln>
              <a:solidFill>
                <a:schemeClr val="tx1"/>
              </a:solidFill>
              <a:effectLst/>
              <a:latin typeface="Arial" pitchFamily="34" charset="0"/>
            </a:endParaRPr>
          </a:p>
        </p:txBody>
      </p:sp>
      <p:pic>
        <p:nvPicPr>
          <p:cNvPr id="3" name="Immagine 2" descr="sognare-sole1-520x245.jpg"/>
          <p:cNvPicPr>
            <a:picLocks noChangeAspect="1"/>
          </p:cNvPicPr>
          <p:nvPr/>
        </p:nvPicPr>
        <p:blipFill>
          <a:blip r:embed="rId2" cstate="print"/>
          <a:stretch>
            <a:fillRect/>
          </a:stretch>
        </p:blipFill>
        <p:spPr>
          <a:xfrm>
            <a:off x="1979712" y="3501008"/>
            <a:ext cx="5462240" cy="257355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rot="10800000" flipV="1">
            <a:off x="323528" y="537499"/>
            <a:ext cx="8136904"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Pian piano il bambino allontanò le mani che aveva accostato agli occhi per difendersi dalla luce e davanti al suo sguardo allibito si svelò un mondo di cui non aveva mai neanche sospettato la possibilit</a:t>
            </a:r>
            <a:r>
              <a:rPr kumimoji="0" lang="it-IT" sz="2000" b="0" i="0" u="none" strike="noStrike" cap="none" normalizeH="0" baseline="0" dirty="0" smtClean="0">
                <a:ln>
                  <a:noFill/>
                </a:ln>
                <a:effectLst/>
                <a:latin typeface="Calibri"/>
                <a:ea typeface="Times New Roman" pitchFamily="18" charset="0"/>
                <a:cs typeface="Times New Roman" pitchFamily="18" charset="0"/>
              </a:rPr>
              <a:t>à</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Tom cap</a:t>
            </a:r>
            <a:r>
              <a:rPr kumimoji="0" lang="it-IT" sz="2000" b="0" i="0" u="sng" strike="noStrike" cap="none" normalizeH="0" baseline="0" dirty="0" smtClean="0">
                <a:ln>
                  <a:noFill/>
                </a:ln>
                <a:effectLst/>
                <a:latin typeface="Calibri"/>
                <a:ea typeface="Times New Roman" pitchFamily="18" charset="0"/>
                <a:cs typeface="Times New Roman" pitchFamily="18" charset="0"/>
              </a:rPr>
              <a:t>ì</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 che a quello strano tipo avrebbe dovuto spiegare proprio tutto, e cos</a:t>
            </a:r>
            <a:r>
              <a:rPr kumimoji="0" lang="it-IT" sz="2000" b="0" i="0" u="sng" strike="noStrike" cap="none" normalizeH="0" baseline="0" dirty="0" smtClean="0">
                <a:ln>
                  <a:noFill/>
                </a:ln>
                <a:effectLst/>
                <a:latin typeface="Calibri"/>
                <a:ea typeface="Times New Roman" pitchFamily="18" charset="0"/>
                <a:cs typeface="Times New Roman" pitchFamily="18" charset="0"/>
              </a:rPr>
              <a:t>ì</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 fece.</a:t>
            </a:r>
            <a:r>
              <a:rPr lang="it-IT" sz="2000" dirty="0" smtClean="0">
                <a:latin typeface="Arial" pitchFamily="34" charset="0"/>
              </a:rPr>
              <a:t> </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I due passarono insieme l'intero pomeriggio, osservando tutto quello che li circondava. Il bambino toccava, annusava e assaggiava tutto, era davvero molto buffo, e intanto imparava e capiva tante cose.</a:t>
            </a:r>
            <a:r>
              <a:rPr kumimoji="0" lang="it-IT" sz="2000" b="0" i="0" u="none" strike="noStrike" cap="none" normalizeH="0" baseline="0" dirty="0" smtClean="0">
                <a:ln>
                  <a:noFill/>
                </a:ln>
                <a:effectLst/>
                <a:latin typeface="Calibri"/>
                <a:ea typeface="Times New Roman" pitchFamily="18" charset="0"/>
                <a:cs typeface="Times New Roman" pitchFamily="18" charset="0"/>
              </a:rPr>
              <a:t> </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Dopo diverse ore, mentre Tom esausto si riposava sdraiato all'ombra di un albero, il suo nuovo amico gli corse incontro con negli occhi un luccichio nuovo e, come un invasato, mosso da un entusiasmo incontenibile, gli disse:</a:t>
            </a: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Ora voglio tornare nella caverna per raccontare a tutti quello che mi </a:t>
            </a:r>
            <a:r>
              <a:rPr kumimoji="0" lang="it-IT" sz="2000" b="0" i="0" u="none" strike="noStrike" cap="none" normalizeH="0" baseline="0" dirty="0" smtClean="0">
                <a:ln>
                  <a:noFill/>
                </a:ln>
                <a:effectLst/>
                <a:latin typeface="Calibri"/>
                <a:ea typeface="Times New Roman" pitchFamily="18" charset="0"/>
                <a:cs typeface="Times New Roman" pitchFamily="18" charset="0"/>
              </a:rPr>
              <a:t>è</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successo; voglio che anche gli altri conoscano questo mondo meraviglioso di cui l</a:t>
            </a:r>
            <a:r>
              <a:rPr kumimoji="0" lang="it-IT" sz="2000" b="0" i="0" u="none" strike="noStrike" cap="none" normalizeH="0" baseline="0" dirty="0" smtClean="0">
                <a:ln>
                  <a:noFill/>
                </a:ln>
                <a:effectLst/>
                <a:latin typeface="Calibri"/>
                <a:ea typeface="Times New Roman" pitchFamily="18" charset="0"/>
                <a:cs typeface="Times New Roman" pitchFamily="18" charset="0"/>
              </a:rPr>
              <a:t>à</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dentro si vedono solo delle pallide ombre!</a:t>
            </a:r>
            <a:r>
              <a:rPr kumimoji="0" lang="it-IT" sz="2000" b="0" i="0" u="none" strike="noStrike" cap="none" normalizeH="0" baseline="0" dirty="0" smtClean="0">
                <a:ln>
                  <a:noFill/>
                </a:ln>
                <a:effectLst/>
                <a:latin typeface="Calibri"/>
                <a:ea typeface="Times New Roman" pitchFamily="18" charset="0"/>
                <a:cs typeface="Times New Roman" pitchFamily="18" charset="0"/>
              </a:rPr>
              <a:t>”</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sz="2000" b="0" i="0" u="none" strike="noStrike" cap="none" normalizeH="0" baseline="0" dirty="0" smtClean="0">
              <a:ln>
                <a:noFill/>
              </a:ln>
              <a:effectLst/>
              <a:latin typeface="Arial" pitchFamily="34" charset="0"/>
            </a:endParaRPr>
          </a:p>
        </p:txBody>
      </p:sp>
      <p:pic>
        <p:nvPicPr>
          <p:cNvPr id="5" name="Immagine 4" descr="herfst036.gif"/>
          <p:cNvPicPr>
            <a:picLocks noChangeAspect="1"/>
          </p:cNvPicPr>
          <p:nvPr/>
        </p:nvPicPr>
        <p:blipFill>
          <a:blip r:embed="rId2" cstate="print"/>
          <a:stretch>
            <a:fillRect/>
          </a:stretch>
        </p:blipFill>
        <p:spPr>
          <a:xfrm rot="754787">
            <a:off x="6034774" y="4985373"/>
            <a:ext cx="1251011" cy="1668015"/>
          </a:xfrm>
          <a:prstGeom prst="rect">
            <a:avLst/>
          </a:prstGeom>
        </p:spPr>
      </p:pic>
      <p:pic>
        <p:nvPicPr>
          <p:cNvPr id="8" name="Immagine 7" descr="tramonto.gif"/>
          <p:cNvPicPr>
            <a:picLocks noChangeAspect="1"/>
          </p:cNvPicPr>
          <p:nvPr/>
        </p:nvPicPr>
        <p:blipFill>
          <a:blip r:embed="rId3" cstate="print"/>
          <a:stretch>
            <a:fillRect/>
          </a:stretch>
        </p:blipFill>
        <p:spPr>
          <a:xfrm>
            <a:off x="3203848" y="4941168"/>
            <a:ext cx="2425452" cy="1746325"/>
          </a:xfrm>
          <a:prstGeom prst="rect">
            <a:avLst/>
          </a:prstGeom>
        </p:spPr>
      </p:pic>
      <p:pic>
        <p:nvPicPr>
          <p:cNvPr id="9" name="Immagine 8" descr="natura_000019.gif-r.gif"/>
          <p:cNvPicPr>
            <a:picLocks noChangeAspect="1"/>
          </p:cNvPicPr>
          <p:nvPr/>
        </p:nvPicPr>
        <p:blipFill>
          <a:blip r:embed="rId4" cstate="print"/>
          <a:stretch>
            <a:fillRect/>
          </a:stretch>
        </p:blipFill>
        <p:spPr>
          <a:xfrm rot="20508933">
            <a:off x="1207720" y="4992054"/>
            <a:ext cx="1277174" cy="1674518"/>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rot="10800000" flipV="1">
            <a:off x="395536" y="638319"/>
            <a:ext cx="828092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Tom, pur sorpreso da tutto quell'entusiasmo, capiva bene il desiderio del suo amico.</a:t>
            </a:r>
            <a:endParaRPr kumimoji="0" lang="it-IT" sz="20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Gli disse, però, che lo avrebbe aspettato fuori, era davvero troppo stanco.</a:t>
            </a:r>
            <a:r>
              <a:rPr kumimoji="0" lang="it-IT" sz="2000" b="0" i="0" u="none" strike="noStrike" cap="none" normalizeH="0" baseline="0" dirty="0" smtClean="0">
                <a:ln>
                  <a:noFill/>
                </a:ln>
                <a:effectLst/>
                <a:latin typeface="Calibri"/>
                <a:ea typeface="Times New Roman" pitchFamily="18" charset="0"/>
                <a:cs typeface="Times New Roman" pitchFamily="18" charset="0"/>
              </a:rPr>
              <a:t> </a:t>
            </a:r>
            <a:endParaRPr kumimoji="0" lang="it-IT" sz="20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Cos</a:t>
            </a:r>
            <a:r>
              <a:rPr kumimoji="0" lang="it-IT" sz="2000" b="0" i="0" u="none" strike="noStrike" cap="none" normalizeH="0" baseline="0" dirty="0" smtClean="0">
                <a:ln>
                  <a:noFill/>
                </a:ln>
                <a:effectLst/>
                <a:latin typeface="Calibri"/>
                <a:ea typeface="Times New Roman" pitchFamily="18" charset="0"/>
                <a:cs typeface="Times New Roman" pitchFamily="18" charset="0"/>
              </a:rPr>
              <a:t>ì</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il bambino si diresse correndo verso la caverna, felice di far conoscere a tutti la vera realt</a:t>
            </a:r>
            <a:r>
              <a:rPr kumimoji="0" lang="it-IT" sz="2000" b="0" i="0" u="none" strike="noStrike" cap="none" normalizeH="0" baseline="0" dirty="0" smtClean="0">
                <a:ln>
                  <a:noFill/>
                </a:ln>
                <a:effectLst/>
                <a:latin typeface="Calibri"/>
                <a:ea typeface="Times New Roman" pitchFamily="18" charset="0"/>
                <a:cs typeface="Times New Roman" pitchFamily="18" charset="0"/>
              </a:rPr>
              <a:t>à</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che fino a quel momento nessuno di loro aveva mai visto.</a:t>
            </a:r>
            <a:endParaRPr kumimoji="0" lang="it-IT" sz="20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Ma quando entrò nella caverna si immobilizzò subito.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Nonostante la presenza del fuoco, infatti, il buio l</a:t>
            </a:r>
            <a:r>
              <a:rPr kumimoji="0" lang="it-IT" sz="2000" b="0" i="0" u="none" strike="noStrike" cap="none" normalizeH="0" baseline="0" dirty="0" smtClean="0">
                <a:ln>
                  <a:noFill/>
                </a:ln>
                <a:effectLst/>
                <a:latin typeface="Calibri"/>
                <a:ea typeface="Times New Roman" pitchFamily="18" charset="0"/>
                <a:cs typeface="Times New Roman" pitchFamily="18" charset="0"/>
              </a:rPr>
              <a:t>à</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dentro era davvero profondo e i suoi occhi, ormai abituati alla luce del sole, non riuscivano a scorgere niente. Prosegu</a:t>
            </a:r>
            <a:r>
              <a:rPr kumimoji="0" lang="it-IT" sz="2000" b="0" i="0" u="none" strike="noStrike" cap="none" normalizeH="0" baseline="0" dirty="0" smtClean="0">
                <a:ln>
                  <a:noFill/>
                </a:ln>
                <a:effectLst/>
                <a:latin typeface="Calibri"/>
                <a:ea typeface="Times New Roman" pitchFamily="18" charset="0"/>
                <a:cs typeface="Times New Roman" pitchFamily="18" charset="0"/>
              </a:rPr>
              <a:t>ì</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a tentoni e barcollando; </a:t>
            </a:r>
            <a:r>
              <a:rPr kumimoji="0" lang="it-IT" sz="2000" b="0" i="0" u="sng" strike="noStrike" cap="none" normalizeH="0" baseline="0" dirty="0" smtClean="0">
                <a:ln>
                  <a:noFill/>
                </a:ln>
                <a:effectLst/>
                <a:latin typeface="Trebuchet MS" pitchFamily="34" charset="0"/>
                <a:ea typeface="Times New Roman" pitchFamily="18" charset="0"/>
                <a:cs typeface="Times New Roman" pitchFamily="18" charset="0"/>
              </a:rPr>
              <a:t>sembrava un ubriaco</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 Inoltre i suoi piedi affondavano nella terra e questa sensazione che prima gli sembrava naturale ora lo spaventava facendolo agitare ancora di pi</a:t>
            </a:r>
            <a:r>
              <a:rPr kumimoji="0" lang="it-IT" sz="2000" b="0" i="0" u="none" strike="noStrike" cap="none" normalizeH="0" baseline="0" dirty="0" smtClean="0">
                <a:ln>
                  <a:noFill/>
                </a:ln>
                <a:effectLst/>
                <a:latin typeface="Calibri"/>
                <a:ea typeface="Times New Roman" pitchFamily="18" charset="0"/>
                <a:cs typeface="Times New Roman" pitchFamily="18" charset="0"/>
              </a:rPr>
              <a:t>ù</a:t>
            </a:r>
            <a:r>
              <a:rPr kumimoji="0" lang="it-IT" sz="2000" b="0" i="0" u="none"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sz="2000" b="0" i="0" u="none" strike="noStrike" cap="none" normalizeH="0" baseline="0" dirty="0" smtClean="0">
              <a:ln>
                <a:noFill/>
              </a:ln>
              <a:effectLst/>
              <a:latin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rot="10800000" flipV="1">
            <a:off x="323528" y="398431"/>
            <a:ext cx="842493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Fu in questo stato che i suoi compagni lo videro (o meglio, videro la sua ombra!) mentre lui gridava loro, tutto infervorato, che l</a:t>
            </a:r>
            <a:r>
              <a:rPr kumimoji="0" lang="it-IT" b="0" i="0" u="none" strike="noStrike" cap="none" normalizeH="0" baseline="0" dirty="0" smtClean="0">
                <a:ln>
                  <a:noFill/>
                </a:ln>
                <a:effectLst/>
                <a:latin typeface="Calibri"/>
                <a:ea typeface="Times New Roman" pitchFamily="18" charset="0"/>
                <a:cs typeface="Times New Roman" pitchFamily="18" charset="0"/>
              </a:rPr>
              <a:t>à</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fuori c'era un mondo insospettato, sconosciuto e bellissimo che tutti dovevano assolutamente conoscere perch</a:t>
            </a:r>
            <a:r>
              <a:rPr kumimoji="0" lang="it-IT" b="0" i="0" u="none" strike="noStrike" cap="none" normalizeH="0" baseline="0" dirty="0" smtClean="0">
                <a:ln>
                  <a:noFill/>
                </a:ln>
                <a:effectLst/>
                <a:latin typeface="Calibri"/>
                <a:ea typeface="Times New Roman" pitchFamily="18" charset="0"/>
                <a:cs typeface="Times New Roman" pitchFamily="18" charset="0"/>
              </a:rPr>
              <a:t>é</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quello era il mondo vero!</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it-IT"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Ma quelli, vedendolo arrancare come uno che non sa neanche stare in piedi, vedendolo agitarsi come un esaltato e non capendo un sola parola di quanto andava dicendo, lo presero per un pazzo e iniziarono a deriderlo</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a:t>
            </a:r>
            <a:r>
              <a:rPr kumimoji="0" lang="it-IT" b="0" i="0" u="none" strike="noStrike" cap="none" normalizeH="0" baseline="0" dirty="0" smtClean="0">
                <a:ln>
                  <a:noFill/>
                </a:ln>
                <a:effectLst/>
                <a:latin typeface="Calibri"/>
                <a:ea typeface="Times New Roman" pitchFamily="18" charset="0"/>
                <a:cs typeface="Times New Roman" pitchFamily="18" charset="0"/>
              </a:rPr>
              <a:t> </a:t>
            </a:r>
            <a:endParaRPr kumimoji="0" lang="it-IT"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Calibri"/>
                <a:ea typeface="Times New Roman" pitchFamily="18" charset="0"/>
                <a:cs typeface="Times New Roman" pitchFamily="18" charset="0"/>
              </a:rPr>
              <a:t>“</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Sei impazzito, che ti </a:t>
            </a:r>
            <a:r>
              <a:rPr kumimoji="0" lang="it-IT" b="0" i="0" u="sng" strike="noStrike" cap="none" normalizeH="0" baseline="0" dirty="0" smtClean="0">
                <a:ln>
                  <a:noFill/>
                </a:ln>
                <a:effectLst/>
                <a:latin typeface="Calibri"/>
                <a:ea typeface="Times New Roman" pitchFamily="18" charset="0"/>
                <a:cs typeface="Times New Roman" pitchFamily="18" charset="0"/>
              </a:rPr>
              <a:t>è</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 successo?</a:t>
            </a:r>
            <a:r>
              <a:rPr kumimoji="0" lang="it-IT" b="0" i="0" u="sng" strike="noStrike" cap="none" normalizeH="0" baseline="0" dirty="0" smtClean="0">
                <a:ln>
                  <a:noFill/>
                </a:ln>
                <a:effectLst/>
                <a:latin typeface="Calibri"/>
                <a:ea typeface="Times New Roman" pitchFamily="18" charset="0"/>
                <a:cs typeface="Times New Roman" pitchFamily="18" charset="0"/>
              </a:rPr>
              <a:t>”</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 gli chiedevano tutti ridendo di lui.</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it-IT"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Il povero bambino non capiva la reazione dei suoi compagni.</a:t>
            </a:r>
            <a:endParaRPr kumimoji="0" lang="it-IT"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b="0" i="0" u="sng" strike="noStrike" cap="none" normalizeH="0" baseline="0" dirty="0" smtClean="0">
                <a:ln>
                  <a:noFill/>
                </a:ln>
                <a:effectLst/>
                <a:latin typeface="Calibri"/>
                <a:ea typeface="Times New Roman" pitchFamily="18" charset="0"/>
                <a:cs typeface="Times New Roman" pitchFamily="18" charset="0"/>
              </a:rPr>
              <a:t>“</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Perch</a:t>
            </a:r>
            <a:r>
              <a:rPr kumimoji="0" lang="it-IT" b="0" i="0" u="sng" strike="noStrike" cap="none" normalizeH="0" baseline="0" dirty="0" smtClean="0">
                <a:ln>
                  <a:noFill/>
                </a:ln>
                <a:effectLst/>
                <a:latin typeface="Calibri"/>
                <a:ea typeface="Times New Roman" pitchFamily="18" charset="0"/>
                <a:cs typeface="Times New Roman" pitchFamily="18" charset="0"/>
              </a:rPr>
              <a:t>é</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 ridete? Vi dico che l</a:t>
            </a:r>
            <a:r>
              <a:rPr kumimoji="0" lang="it-IT" b="0" i="0" u="sng" strike="noStrike" cap="none" normalizeH="0" baseline="0" dirty="0" smtClean="0">
                <a:ln>
                  <a:noFill/>
                </a:ln>
                <a:effectLst/>
                <a:latin typeface="Calibri"/>
                <a:ea typeface="Times New Roman" pitchFamily="18" charset="0"/>
                <a:cs typeface="Times New Roman" pitchFamily="18" charset="0"/>
              </a:rPr>
              <a:t>à</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 fuori c'</a:t>
            </a:r>
            <a:r>
              <a:rPr kumimoji="0" lang="it-IT" b="0" i="0" u="sng" strike="noStrike" cap="none" normalizeH="0" baseline="0" dirty="0" smtClean="0">
                <a:ln>
                  <a:noFill/>
                </a:ln>
                <a:effectLst/>
                <a:latin typeface="Calibri"/>
                <a:ea typeface="Times New Roman" pitchFamily="18" charset="0"/>
                <a:cs typeface="Times New Roman" pitchFamily="18" charset="0"/>
              </a:rPr>
              <a:t>è</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 la realt</a:t>
            </a:r>
            <a:r>
              <a:rPr kumimoji="0" lang="it-IT" b="0" i="0" u="sng" strike="noStrike" cap="none" normalizeH="0" baseline="0" dirty="0" smtClean="0">
                <a:ln>
                  <a:noFill/>
                </a:ln>
                <a:effectLst/>
                <a:latin typeface="Calibri"/>
                <a:ea typeface="Times New Roman" pitchFamily="18" charset="0"/>
                <a:cs typeface="Times New Roman" pitchFamily="18" charset="0"/>
              </a:rPr>
              <a:t>à</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 vera, la libert</a:t>
            </a:r>
            <a:r>
              <a:rPr kumimoji="0" lang="it-IT" b="0" i="0" u="sng" strike="noStrike" cap="none" normalizeH="0" baseline="0" dirty="0" smtClean="0">
                <a:ln>
                  <a:noFill/>
                </a:ln>
                <a:effectLst/>
                <a:latin typeface="Calibri"/>
                <a:ea typeface="Times New Roman" pitchFamily="18" charset="0"/>
                <a:cs typeface="Times New Roman" pitchFamily="18" charset="0"/>
              </a:rPr>
              <a:t>à</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 la conoscenza... ma non volete liberarvi da questa schiavit</a:t>
            </a:r>
            <a:r>
              <a:rPr kumimoji="0" lang="it-IT" b="0" i="0" u="sng" strike="noStrike" cap="none" normalizeH="0" baseline="0" dirty="0" smtClean="0">
                <a:ln>
                  <a:noFill/>
                </a:ln>
                <a:effectLst/>
                <a:latin typeface="Calibri"/>
                <a:ea typeface="Times New Roman" pitchFamily="18" charset="0"/>
                <a:cs typeface="Times New Roman" pitchFamily="18" charset="0"/>
              </a:rPr>
              <a:t>ù</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 Non volete conoscere il vero mondo? Questo </a:t>
            </a:r>
            <a:r>
              <a:rPr kumimoji="0" lang="it-IT" b="0" i="0" u="sng" strike="noStrike" cap="none" normalizeH="0" baseline="0" dirty="0" smtClean="0">
                <a:ln>
                  <a:noFill/>
                </a:ln>
                <a:effectLst/>
                <a:latin typeface="Calibri"/>
                <a:ea typeface="Times New Roman" pitchFamily="18" charset="0"/>
                <a:cs typeface="Times New Roman" pitchFamily="18" charset="0"/>
              </a:rPr>
              <a:t>è</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 un mondo fatto solo di apparenze, di illusioni, quelle che vedete davanti a voi sono solo le vostre ombre, non siete voi!</a:t>
            </a:r>
            <a:r>
              <a:rPr kumimoji="0" lang="it-IT" b="0" i="0" u="sng" strike="noStrike" cap="none" normalizeH="0" baseline="0" dirty="0" smtClean="0">
                <a:ln>
                  <a:noFill/>
                </a:ln>
                <a:effectLst/>
                <a:latin typeface="Calibri"/>
                <a:ea typeface="Times New Roman" pitchFamily="18" charset="0"/>
                <a:cs typeface="Times New Roman" pitchFamily="18" charset="0"/>
              </a:rPr>
              <a:t>”</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it-IT"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Ma pi</a:t>
            </a:r>
            <a:r>
              <a:rPr kumimoji="0" lang="it-IT" b="0" i="0" u="none" strike="noStrike" cap="none" normalizeH="0" baseline="0" dirty="0" smtClean="0">
                <a:ln>
                  <a:noFill/>
                </a:ln>
                <a:effectLst/>
                <a:latin typeface="Calibri"/>
                <a:ea typeface="Times New Roman" pitchFamily="18" charset="0"/>
                <a:cs typeface="Times New Roman" pitchFamily="18" charset="0"/>
              </a:rPr>
              <a:t>ù</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cercava di spiegare quanto aveva scoperto pi</a:t>
            </a:r>
            <a:r>
              <a:rPr kumimoji="0" lang="it-IT" b="0" i="0" u="none" strike="noStrike" cap="none" normalizeH="0" baseline="0" dirty="0" smtClean="0">
                <a:ln>
                  <a:noFill/>
                </a:ln>
                <a:effectLst/>
                <a:latin typeface="Calibri"/>
                <a:ea typeface="Times New Roman" pitchFamily="18" charset="0"/>
                <a:cs typeface="Times New Roman" pitchFamily="18" charset="0"/>
              </a:rPr>
              <a:t>ù</a:t>
            </a:r>
            <a:r>
              <a:rPr kumimoji="0" lang="it-IT" b="0" i="0" u="none" strike="noStrike" cap="none" normalizeH="0" baseline="0" dirty="0" smtClean="0">
                <a:ln>
                  <a:noFill/>
                </a:ln>
                <a:effectLst/>
                <a:latin typeface="Trebuchet MS" pitchFamily="34" charset="0"/>
                <a:ea typeface="Times New Roman" pitchFamily="18" charset="0"/>
                <a:cs typeface="Times New Roman" pitchFamily="18" charset="0"/>
              </a:rPr>
              <a:t> le sue parole suonavano prive di senso alle orecchie degli altri bambini, </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parevano le parole di un folle.</a:t>
            </a:r>
            <a:r>
              <a:rPr kumimoji="0" lang="it-IT" b="0" i="0" u="sng" strike="noStrike" cap="none" normalizeH="0" baseline="0" dirty="0" smtClean="0">
                <a:ln>
                  <a:noFill/>
                </a:ln>
                <a:effectLst/>
                <a:latin typeface="Calibri"/>
                <a:ea typeface="Times New Roman" pitchFamily="18" charset="0"/>
                <a:cs typeface="Times New Roman" pitchFamily="18" charset="0"/>
              </a:rPr>
              <a:t> </a:t>
            </a:r>
            <a:endParaRPr kumimoji="0" lang="it-IT"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Alla fine qualcuno gli disse di andar via, ch</a:t>
            </a:r>
            <a:r>
              <a:rPr kumimoji="0" lang="it-IT" b="0" i="0" u="sng" strike="noStrike" cap="none" normalizeH="0" baseline="0" dirty="0" smtClean="0">
                <a:ln>
                  <a:noFill/>
                </a:ln>
                <a:effectLst/>
                <a:latin typeface="Calibri"/>
                <a:ea typeface="Times New Roman" pitchFamily="18" charset="0"/>
                <a:cs typeface="Times New Roman" pitchFamily="18" charset="0"/>
              </a:rPr>
              <a:t>é</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 turbava la quiete di quel posto e non permetteva pi</a:t>
            </a:r>
            <a:r>
              <a:rPr kumimoji="0" lang="it-IT" b="0" i="0" u="sng" strike="noStrike" cap="none" normalizeH="0" baseline="0" dirty="0" smtClean="0">
                <a:ln>
                  <a:noFill/>
                </a:ln>
                <a:effectLst/>
                <a:latin typeface="Calibri"/>
                <a:ea typeface="Times New Roman" pitchFamily="18" charset="0"/>
                <a:cs typeface="Times New Roman" pitchFamily="18" charset="0"/>
              </a:rPr>
              <a:t>ù</a:t>
            </a:r>
            <a:r>
              <a:rPr kumimoji="0" lang="it-IT" b="0" i="0" u="sng" strike="noStrike" cap="none" normalizeH="0" baseline="0" dirty="0" smtClean="0">
                <a:ln>
                  <a:noFill/>
                </a:ln>
                <a:effectLst/>
                <a:latin typeface="Trebuchet MS" pitchFamily="34" charset="0"/>
                <a:ea typeface="Times New Roman" pitchFamily="18" charset="0"/>
                <a:cs typeface="Times New Roman" pitchFamily="18" charset="0"/>
              </a:rPr>
              <a:t> a nessuno di portare a termine il proprio compito.</a:t>
            </a:r>
            <a:endParaRPr kumimoji="0" lang="it-IT" b="0" i="0" u="none" strike="noStrike" cap="none" normalizeH="0" baseline="0" dirty="0" smtClean="0">
              <a:ln>
                <a:noFill/>
              </a:ln>
              <a:effectLst/>
              <a:latin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rot="10800000" flipV="1">
            <a:off x="611559" y="256418"/>
            <a:ext cx="7848873"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Il bambino, a malincuore e con una grande profonda tristezza nel cuore, si rassegnò e se ne tornò a fatica fuori dalla caverna, solo e inseguito dalle parole di scherno degli altri.</a:t>
            </a:r>
            <a:r>
              <a:rPr kumimoji="0" lang="it-IT" sz="1600" b="0" i="0" u="none" strike="noStrike" cap="none" normalizeH="0" baseline="0" dirty="0" smtClean="0">
                <a:ln>
                  <a:noFill/>
                </a:ln>
                <a:effectLst/>
                <a:latin typeface="Calibri"/>
                <a:ea typeface="Times New Roman" pitchFamily="18" charset="0"/>
                <a:cs typeface="Times New Roman" pitchFamily="18" charset="0"/>
              </a:rPr>
              <a:t> </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strike="noStrike" cap="none" normalizeH="0" baseline="0" dirty="0" smtClean="0">
                <a:ln>
                  <a:noFill/>
                </a:ln>
                <a:effectLst/>
                <a:latin typeface="Trebuchet MS" pitchFamily="34" charset="0"/>
                <a:ea typeface="Times New Roman" pitchFamily="18" charset="0"/>
                <a:cs typeface="Times New Roman" pitchFamily="18" charset="0"/>
              </a:rPr>
              <a:t>Si chiedeva perch</a:t>
            </a:r>
            <a:r>
              <a:rPr kumimoji="0" lang="it-IT" sz="1600" b="0" i="0" strike="noStrike" cap="none" normalizeH="0" baseline="0" dirty="0" smtClean="0">
                <a:ln>
                  <a:noFill/>
                </a:ln>
                <a:effectLst/>
                <a:latin typeface="Calibri"/>
                <a:ea typeface="Times New Roman" pitchFamily="18" charset="0"/>
                <a:cs typeface="Times New Roman" pitchFamily="18" charset="0"/>
              </a:rPr>
              <a:t>é</a:t>
            </a:r>
            <a:r>
              <a:rPr kumimoji="0" lang="it-IT" sz="1600" b="0" i="0" strike="noStrike" cap="none" normalizeH="0" baseline="0" dirty="0" smtClean="0">
                <a:ln>
                  <a:noFill/>
                </a:ln>
                <a:effectLst/>
                <a:latin typeface="Trebuchet MS" pitchFamily="34" charset="0"/>
                <a:ea typeface="Times New Roman" pitchFamily="18" charset="0"/>
                <a:cs typeface="Times New Roman" pitchFamily="18" charset="0"/>
              </a:rPr>
              <a:t> i suoi compagni non avevano creduto alle sue parole, come mai non erano come lui curiosi di vedere, di conoscere la verit</a:t>
            </a:r>
            <a:r>
              <a:rPr kumimoji="0" lang="it-IT" sz="1600" b="0" i="0" strike="noStrike" cap="none" normalizeH="0" baseline="0" dirty="0" smtClean="0">
                <a:ln>
                  <a:noFill/>
                </a:ln>
                <a:effectLst/>
                <a:latin typeface="Calibri"/>
                <a:ea typeface="Times New Roman" pitchFamily="18" charset="0"/>
                <a:cs typeface="Times New Roman" pitchFamily="18" charset="0"/>
              </a:rPr>
              <a:t>à</a:t>
            </a:r>
            <a:r>
              <a:rPr kumimoji="0" lang="it-IT" sz="1600" b="0" i="0" strike="noStrike" cap="none" normalizeH="0" baseline="0" dirty="0" smtClean="0">
                <a:ln>
                  <a:noFill/>
                </a:ln>
                <a:effectLst/>
                <a:latin typeface="Trebuchet MS" pitchFamily="34" charset="0"/>
                <a:ea typeface="Times New Roman" pitchFamily="18" charset="0"/>
                <a:cs typeface="Times New Roman" pitchFamily="18" charset="0"/>
              </a:rPr>
              <a:t>, e come potevano accontentarsi di una mondo fatto solo di illusioni.</a:t>
            </a:r>
            <a:endParaRPr kumimoji="0" lang="it-IT" sz="1600" b="0" i="0"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strike="noStrike" cap="none" normalizeH="0" baseline="0" dirty="0" smtClean="0">
                <a:ln>
                  <a:noFill/>
                </a:ln>
                <a:effectLst/>
                <a:latin typeface="Trebuchet MS" pitchFamily="34" charset="0"/>
                <a:ea typeface="Times New Roman" pitchFamily="18" charset="0"/>
                <a:cs typeface="Times New Roman" pitchFamily="18" charset="0"/>
              </a:rPr>
              <a:t>Quando usc</a:t>
            </a:r>
            <a:r>
              <a:rPr kumimoji="0" lang="it-IT" sz="1600" b="0" i="0" strike="noStrike" cap="none" normalizeH="0" baseline="0" dirty="0" smtClean="0">
                <a:ln>
                  <a:noFill/>
                </a:ln>
                <a:effectLst/>
                <a:latin typeface="Calibri"/>
                <a:ea typeface="Times New Roman" pitchFamily="18" charset="0"/>
                <a:cs typeface="Times New Roman" pitchFamily="18" charset="0"/>
              </a:rPr>
              <a:t>ì</a:t>
            </a:r>
            <a:r>
              <a:rPr kumimoji="0" lang="it-IT" sz="1600" b="0" i="0" strike="noStrike" cap="none" normalizeH="0" baseline="0" dirty="0" smtClean="0">
                <a:ln>
                  <a:noFill/>
                </a:ln>
                <a:effectLst/>
                <a:latin typeface="Trebuchet MS" pitchFamily="34" charset="0"/>
                <a:ea typeface="Times New Roman" pitchFamily="18" charset="0"/>
                <a:cs typeface="Times New Roman" pitchFamily="18" charset="0"/>
              </a:rPr>
              <a:t> dalla caverna si accorse che Tom non c'era pi</a:t>
            </a:r>
            <a:r>
              <a:rPr kumimoji="0" lang="it-IT" sz="1600" b="0" i="0" strike="noStrike" cap="none" normalizeH="0" baseline="0" dirty="0" smtClean="0">
                <a:ln>
                  <a:noFill/>
                </a:ln>
                <a:effectLst/>
                <a:latin typeface="Calibri"/>
                <a:ea typeface="Times New Roman" pitchFamily="18" charset="0"/>
                <a:cs typeface="Times New Roman" pitchFamily="18" charset="0"/>
              </a:rPr>
              <a:t>ù</a:t>
            </a:r>
            <a:r>
              <a:rPr kumimoji="0" lang="it-IT" sz="1600" b="0" i="0" strike="noStrike" cap="none" normalizeH="0" baseline="0" dirty="0" smtClean="0">
                <a:ln>
                  <a:noFill/>
                </a:ln>
                <a:effectLst/>
                <a:latin typeface="Trebuchet MS" pitchFamily="34" charset="0"/>
                <a:ea typeface="Times New Roman" pitchFamily="18" charset="0"/>
                <a:cs typeface="Times New Roman" pitchFamily="18" charset="0"/>
              </a:rPr>
              <a:t>, si ritrovò solo, in quella potente luce e in quel mondo pieno di colori e profumi.</a:t>
            </a:r>
            <a:r>
              <a:rPr kumimoji="0" lang="it-IT" sz="1600" b="0" i="0" strike="noStrike" cap="none" normalizeH="0" baseline="0" dirty="0" smtClean="0">
                <a:ln>
                  <a:noFill/>
                </a:ln>
                <a:effectLst/>
                <a:latin typeface="Calibri"/>
                <a:ea typeface="Times New Roman" pitchFamily="18" charset="0"/>
                <a:cs typeface="Times New Roman" pitchFamily="18" charset="0"/>
              </a:rPr>
              <a:t> </a:t>
            </a:r>
            <a:endParaRPr kumimoji="0" lang="it-IT" sz="1600" b="0" i="0"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sng" strike="noStrike" cap="none" normalizeH="0" baseline="0" dirty="0" smtClean="0">
                <a:ln>
                  <a:noFill/>
                </a:ln>
                <a:effectLst/>
                <a:latin typeface="Trebuchet MS" pitchFamily="34" charset="0"/>
                <a:ea typeface="Times New Roman" pitchFamily="18" charset="0"/>
                <a:cs typeface="Times New Roman" pitchFamily="18" charset="0"/>
              </a:rPr>
              <a:t>Cap</a:t>
            </a:r>
            <a:r>
              <a:rPr kumimoji="0" lang="it-IT" sz="1600" b="0" i="0" u="sng" strike="noStrike" cap="none" normalizeH="0" baseline="0" dirty="0" smtClean="0">
                <a:ln>
                  <a:noFill/>
                </a:ln>
                <a:effectLst/>
                <a:latin typeface="Calibri"/>
                <a:ea typeface="Times New Roman" pitchFamily="18" charset="0"/>
                <a:cs typeface="Times New Roman" pitchFamily="18" charset="0"/>
              </a:rPr>
              <a:t>ì</a:t>
            </a:r>
            <a:r>
              <a:rPr kumimoji="0" lang="it-IT" sz="1600" b="0" i="0" u="sng" strike="noStrike" cap="none" normalizeH="0" baseline="0" dirty="0" smtClean="0">
                <a:ln>
                  <a:noFill/>
                </a:ln>
                <a:effectLst/>
                <a:latin typeface="Trebuchet MS" pitchFamily="34" charset="0"/>
                <a:ea typeface="Times New Roman" pitchFamily="18" charset="0"/>
                <a:cs typeface="Times New Roman" pitchFamily="18" charset="0"/>
              </a:rPr>
              <a:t> che il prezzo da pagare per poter godere di quella bellezza sarebbe stato la sua solitudine e, pur profondamente triste per i suoi amici lasciati l</a:t>
            </a:r>
            <a:r>
              <a:rPr kumimoji="0" lang="it-IT" sz="1600" b="0" i="0" u="sng" strike="noStrike" cap="none" normalizeH="0" baseline="0" dirty="0" smtClean="0">
                <a:ln>
                  <a:noFill/>
                </a:ln>
                <a:effectLst/>
                <a:latin typeface="Calibri"/>
                <a:ea typeface="Times New Roman" pitchFamily="18" charset="0"/>
                <a:cs typeface="Times New Roman" pitchFamily="18" charset="0"/>
              </a:rPr>
              <a:t>ì</a:t>
            </a:r>
            <a:r>
              <a:rPr kumimoji="0" lang="it-IT" sz="1600" b="0" i="0" u="sng" strike="noStrike" cap="none" normalizeH="0" baseline="0" dirty="0" smtClean="0">
                <a:ln>
                  <a:noFill/>
                </a:ln>
                <a:effectLst/>
                <a:latin typeface="Trebuchet MS" pitchFamily="34" charset="0"/>
                <a:ea typeface="Times New Roman" pitchFamily="18" charset="0"/>
                <a:cs typeface="Times New Roman" pitchFamily="18" charset="0"/>
              </a:rPr>
              <a:t> nella caverna, provò una profonda riconoscenza per Tom che lo aveva liberato dall'errore e da un mondo di apparenza, che gli aveva donato la possibilit</a:t>
            </a:r>
            <a:r>
              <a:rPr kumimoji="0" lang="it-IT" sz="1600" b="0" i="0" u="sng" strike="noStrike" cap="none" normalizeH="0" baseline="0" dirty="0" smtClean="0">
                <a:ln>
                  <a:noFill/>
                </a:ln>
                <a:effectLst/>
                <a:latin typeface="Calibri"/>
                <a:ea typeface="Times New Roman" pitchFamily="18" charset="0"/>
                <a:cs typeface="Times New Roman" pitchFamily="18" charset="0"/>
              </a:rPr>
              <a:t>à</a:t>
            </a:r>
            <a:r>
              <a:rPr kumimoji="0" lang="it-IT" sz="1600" b="0" i="0" u="sng" strike="noStrike" cap="none" normalizeH="0" baseline="0" dirty="0" smtClean="0">
                <a:ln>
                  <a:noFill/>
                </a:ln>
                <a:effectLst/>
                <a:latin typeface="Trebuchet MS" pitchFamily="34" charset="0"/>
                <a:ea typeface="Times New Roman" pitchFamily="18" charset="0"/>
                <a:cs typeface="Times New Roman" pitchFamily="18" charset="0"/>
              </a:rPr>
              <a:t> di distinguere il vero dal falso.</a:t>
            </a:r>
            <a:endParaRPr kumimoji="0" lang="it-IT" sz="1600"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Si incamminò lungo la strada andando incontro al suo nuovo destino</a:t>
            </a:r>
            <a:r>
              <a:rPr kumimoji="0" lang="it-IT" sz="1600" b="0" i="0" u="none" strike="noStrike" cap="none" normalizeH="0" baseline="0" dirty="0" smtClean="0">
                <a:ln>
                  <a:noFill/>
                </a:ln>
                <a:effectLst/>
                <a:latin typeface="Calibri"/>
                <a:ea typeface="Times New Roman" pitchFamily="18" charset="0"/>
                <a:cs typeface="Times New Roman" pitchFamily="18" charset="0"/>
              </a:rPr>
              <a:t>»</a:t>
            </a:r>
            <a:r>
              <a:rPr kumimoji="0" lang="it-IT" sz="1600" b="0" i="0" u="none" strike="noStrike" cap="none" normalizeH="0" baseline="0" dirty="0" smtClean="0">
                <a:ln>
                  <a:noFill/>
                </a:ln>
                <a:effectLst/>
                <a:latin typeface="Trebuchet MS" pitchFamily="34" charset="0"/>
                <a:ea typeface="Times New Roman" pitchFamily="18" charset="0"/>
                <a:cs typeface="Times New Roman" pitchFamily="18" charset="0"/>
              </a:rPr>
              <a:t>.</a:t>
            </a:r>
            <a:endParaRPr kumimoji="0" lang="it-IT" sz="1600" b="0" i="0" u="none" strike="noStrike" cap="none" normalizeH="0" baseline="0" dirty="0" smtClean="0">
              <a:ln>
                <a:noFill/>
              </a:ln>
              <a:effectLst/>
              <a:latin typeface="Arial" pitchFamily="34" charset="0"/>
            </a:endParaRPr>
          </a:p>
        </p:txBody>
      </p:sp>
      <p:pic>
        <p:nvPicPr>
          <p:cNvPr id="3" name="Immagine 2" descr="Sole.jpg"/>
          <p:cNvPicPr>
            <a:picLocks noChangeAspect="1"/>
          </p:cNvPicPr>
          <p:nvPr/>
        </p:nvPicPr>
        <p:blipFill>
          <a:blip r:embed="rId2" cstate="print"/>
          <a:stretch>
            <a:fillRect/>
          </a:stretch>
        </p:blipFill>
        <p:spPr>
          <a:xfrm>
            <a:off x="2379305" y="3789040"/>
            <a:ext cx="3560847" cy="25282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23528" y="116632"/>
            <a:ext cx="7776864" cy="584775"/>
          </a:xfrm>
          <a:prstGeom prst="rect">
            <a:avLst/>
          </a:prstGeom>
          <a:noFill/>
        </p:spPr>
        <p:txBody>
          <a:bodyPr wrap="square" rtlCol="0">
            <a:spAutoFit/>
          </a:bodyPr>
          <a:lstStyle/>
          <a:p>
            <a:r>
              <a:rPr lang="it-IT" sz="3200" dirty="0" smtClean="0"/>
              <a:t>Commenti  personali su “Tom e la caverna”</a:t>
            </a:r>
            <a:endParaRPr lang="it-IT" sz="3200" dirty="0"/>
          </a:p>
        </p:txBody>
      </p:sp>
      <p:sp>
        <p:nvSpPr>
          <p:cNvPr id="3" name="Rettangolo 2"/>
          <p:cNvSpPr/>
          <p:nvPr/>
        </p:nvSpPr>
        <p:spPr>
          <a:xfrm>
            <a:off x="467544" y="836712"/>
            <a:ext cx="4104456" cy="27363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Il racconto mi è piaciuto molto perché ho provato tante emozioni. All’inizio curiosità ma anche paura di scoprire cosa ci fosse nella caverna. Poi ho provato tristezza per i bambini intrappolati nella caverna. Alla fine sono stato felice per il bambino che ha scoperto la libertà.</a:t>
            </a:r>
          </a:p>
          <a:p>
            <a:pPr algn="ctr"/>
            <a:r>
              <a:rPr lang="it-IT" dirty="0" smtClean="0"/>
              <a:t>JACOPO</a:t>
            </a:r>
            <a:endParaRPr lang="it-IT" dirty="0"/>
          </a:p>
        </p:txBody>
      </p:sp>
      <p:sp>
        <p:nvSpPr>
          <p:cNvPr id="5" name="Ovale 4"/>
          <p:cNvSpPr/>
          <p:nvPr/>
        </p:nvSpPr>
        <p:spPr>
          <a:xfrm>
            <a:off x="4427984" y="620688"/>
            <a:ext cx="4536504" cy="34563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smtClean="0"/>
          </a:p>
          <a:p>
            <a:pPr algn="ctr"/>
            <a:r>
              <a:rPr lang="it-IT" dirty="0" smtClean="0"/>
              <a:t>“Tom e il mito della caverna” mi è piaciuto molto perché un bambino così piccolo è riuscito a far conoscere la realtà ad una altro bambino che fino a quel momento era vissuto in un mondo di illusioni. La caratteristica che accomuna tutti i bambini è la curiosità.</a:t>
            </a:r>
          </a:p>
          <a:p>
            <a:pPr algn="ctr"/>
            <a:r>
              <a:rPr lang="it-IT" dirty="0" smtClean="0"/>
              <a:t>ANNA</a:t>
            </a:r>
          </a:p>
          <a:p>
            <a:pPr algn="ctr"/>
            <a:endParaRPr lang="it-IT" dirty="0"/>
          </a:p>
        </p:txBody>
      </p:sp>
      <p:sp>
        <p:nvSpPr>
          <p:cNvPr id="6" name="Rettangolo 5"/>
          <p:cNvSpPr/>
          <p:nvPr/>
        </p:nvSpPr>
        <p:spPr>
          <a:xfrm>
            <a:off x="467544" y="3501008"/>
            <a:ext cx="4896544" cy="29523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Secondo me “Tom e il mito della caverna” ci vuole insegnare che non è tutto come sembra. Mi è piaciuto perché Tom  ha fatto di tutto affinché il bambino uscisse dalla caverna e vedesse il mondo vero. Ci insegna che non dobbiamo accontentarci di immagini virtuali come quelle della tv, ma dobbiamo affrontare la realtà anche a costo di essere o sentirsi soli.</a:t>
            </a:r>
          </a:p>
          <a:p>
            <a:pPr algn="ctr"/>
            <a:r>
              <a:rPr lang="it-IT" dirty="0" smtClean="0"/>
              <a:t>FRANCESCA</a:t>
            </a:r>
            <a:endParaRPr lang="it-IT" dirty="0"/>
          </a:p>
        </p:txBody>
      </p:sp>
      <p:sp>
        <p:nvSpPr>
          <p:cNvPr id="7" name="Rettangolo 6"/>
          <p:cNvSpPr/>
          <p:nvPr/>
        </p:nvSpPr>
        <p:spPr>
          <a:xfrm>
            <a:off x="5292080" y="3861048"/>
            <a:ext cx="3672408" cy="27363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Questo racconto mi è piaciuto abbastanza; racconta di un bambino di nome Tom che aiuta un altro bambino a scoprire un nuovo mondo. Il bambino dimostra di avere coraggio nell’affrontare situazioni sconosciute e non ha avuto paura di rimanere da solo.</a:t>
            </a:r>
          </a:p>
          <a:p>
            <a:pPr algn="ctr"/>
            <a:r>
              <a:rPr lang="it-IT" dirty="0" smtClean="0"/>
              <a:t>RAFFAELE</a:t>
            </a:r>
          </a:p>
          <a:p>
            <a:pPr algn="ctr"/>
            <a:endParaRPr lang="it-IT"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331640" y="980728"/>
            <a:ext cx="892745" cy="369332"/>
          </a:xfrm>
          <a:prstGeom prst="rect">
            <a:avLst/>
          </a:prstGeom>
          <a:noFill/>
        </p:spPr>
        <p:txBody>
          <a:bodyPr wrap="none" rtlCol="0">
            <a:spAutoFit/>
          </a:bodyPr>
          <a:lstStyle/>
          <a:p>
            <a:r>
              <a:rPr lang="it-IT" dirty="0" err="1" smtClean="0"/>
              <a:t>fetonte</a:t>
            </a:r>
            <a:endParaRPr lang="it-IT" dirty="0"/>
          </a:p>
        </p:txBody>
      </p:sp>
      <p:sp>
        <p:nvSpPr>
          <p:cNvPr id="3" name="Ovale 2"/>
          <p:cNvSpPr/>
          <p:nvPr/>
        </p:nvSpPr>
        <p:spPr>
          <a:xfrm>
            <a:off x="107504" y="260648"/>
            <a:ext cx="4608512" cy="30243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Questo mito mi è piaciuto perché con poche  parole ma intense ha fatto capire il valore della libertà. Ha suscitato in me molte emozioni. Sicuramente ci ha insegnato che non dobbiamo seguire immagini illusorie.</a:t>
            </a:r>
          </a:p>
          <a:p>
            <a:pPr algn="ctr"/>
            <a:r>
              <a:rPr lang="it-IT" dirty="0" smtClean="0"/>
              <a:t>ALESSANDRO</a:t>
            </a:r>
          </a:p>
        </p:txBody>
      </p:sp>
      <p:sp>
        <p:nvSpPr>
          <p:cNvPr id="4" name="Ovale 3"/>
          <p:cNvSpPr/>
          <p:nvPr/>
        </p:nvSpPr>
        <p:spPr>
          <a:xfrm>
            <a:off x="4499992" y="260648"/>
            <a:ext cx="4248472" cy="30243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Questo testo mi è piaciuto perché il bambino della caverna apprezza con gioia e felicità la natura, cosa che noi non facciamo perché siamo  presi da altre cose .</a:t>
            </a:r>
          </a:p>
          <a:p>
            <a:pPr algn="ctr"/>
            <a:r>
              <a:rPr lang="it-IT" dirty="0" smtClean="0"/>
              <a:t>MARCO</a:t>
            </a:r>
            <a:endParaRPr lang="it-IT" dirty="0"/>
          </a:p>
        </p:txBody>
      </p:sp>
      <p:sp>
        <p:nvSpPr>
          <p:cNvPr id="5" name="Ovale 4"/>
          <p:cNvSpPr/>
          <p:nvPr/>
        </p:nvSpPr>
        <p:spPr>
          <a:xfrm>
            <a:off x="179512" y="3068960"/>
            <a:ext cx="4608512" cy="34563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A me piace e non piace; non mi piace perché è troppo lungo ma mi piace perché ci fa capire che molti bambini non vogliono o hanno paura di scoprire cose nuove. Mi ha colpito molto il buio in quella caverna (l’ignoranza).</a:t>
            </a:r>
          </a:p>
          <a:p>
            <a:pPr algn="ctr"/>
            <a:r>
              <a:rPr lang="it-IT" dirty="0" smtClean="0"/>
              <a:t>FEDERICO</a:t>
            </a:r>
            <a:endParaRPr lang="it-IT" dirty="0"/>
          </a:p>
        </p:txBody>
      </p:sp>
      <p:sp>
        <p:nvSpPr>
          <p:cNvPr id="7" name="Ovale 6"/>
          <p:cNvSpPr/>
          <p:nvPr/>
        </p:nvSpPr>
        <p:spPr>
          <a:xfrm>
            <a:off x="4427984" y="3212976"/>
            <a:ext cx="4248472" cy="31683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A me “Tom e il mito della caverna” è piaciuto perché un bambino riesce a far capire ad una altro bambino che fuori c’è il mondo reale, riesce a fargli distinguere il vero dal falso.</a:t>
            </a:r>
          </a:p>
          <a:p>
            <a:pPr algn="ctr"/>
            <a:r>
              <a:rPr lang="it-IT" dirty="0" smtClean="0"/>
              <a:t>AGNESE</a:t>
            </a:r>
            <a:endParaRPr lang="it-IT"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e 1"/>
          <p:cNvSpPr/>
          <p:nvPr/>
        </p:nvSpPr>
        <p:spPr>
          <a:xfrm>
            <a:off x="251520" y="188640"/>
            <a:ext cx="3672408" cy="29523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La storia di Tom mi è piaciuta perché ha suscitato in me forti emozioni e perché parla di amicizia. La parte più bella è quando il bambino conosce il mondo reale.</a:t>
            </a:r>
          </a:p>
          <a:p>
            <a:pPr algn="ctr"/>
            <a:r>
              <a:rPr lang="it-IT" dirty="0" smtClean="0"/>
              <a:t>CARLOTTA</a:t>
            </a:r>
            <a:endParaRPr lang="it-IT" dirty="0"/>
          </a:p>
        </p:txBody>
      </p:sp>
      <p:sp>
        <p:nvSpPr>
          <p:cNvPr id="3" name="Rettangolo 2"/>
          <p:cNvSpPr/>
          <p:nvPr/>
        </p:nvSpPr>
        <p:spPr>
          <a:xfrm>
            <a:off x="3419872" y="404664"/>
            <a:ext cx="4248472" cy="2304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A me è piaciuto molto perché insegna a riconoscere il vero dal falso; ciò che è vero è il mondo in cui vivi, mentre il falso è ciò che immagini.</a:t>
            </a:r>
          </a:p>
          <a:p>
            <a:pPr algn="ctr"/>
            <a:endParaRPr lang="it-IT" dirty="0" smtClean="0"/>
          </a:p>
          <a:p>
            <a:pPr algn="ctr"/>
            <a:r>
              <a:rPr lang="it-IT" dirty="0" smtClean="0"/>
              <a:t>BEATRICE</a:t>
            </a:r>
            <a:endParaRPr lang="it-IT" dirty="0"/>
          </a:p>
        </p:txBody>
      </p:sp>
      <p:sp>
        <p:nvSpPr>
          <p:cNvPr id="4" name="Ovale 3"/>
          <p:cNvSpPr/>
          <p:nvPr/>
        </p:nvSpPr>
        <p:spPr>
          <a:xfrm>
            <a:off x="5364088" y="2420888"/>
            <a:ext cx="3600400" cy="34563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smtClean="0"/>
          </a:p>
          <a:p>
            <a:pPr algn="ctr"/>
            <a:endParaRPr lang="it-IT" dirty="0" smtClean="0"/>
          </a:p>
          <a:p>
            <a:pPr algn="ctr"/>
            <a:endParaRPr lang="it-IT" dirty="0" smtClean="0"/>
          </a:p>
          <a:p>
            <a:pPr algn="ctr"/>
            <a:r>
              <a:rPr lang="it-IT" dirty="0" smtClean="0"/>
              <a:t>Questo testo mi è piaciuto molto perché ci può insegnare qualcosa, per esempio, ci fa capire che non bisogna avere paura di scoprire il mondo vivendo nelle  false illusioni o nell’ apparenza.</a:t>
            </a:r>
          </a:p>
          <a:p>
            <a:pPr algn="ctr"/>
            <a:r>
              <a:rPr lang="it-IT" dirty="0" smtClean="0"/>
              <a:t>ALICE</a:t>
            </a:r>
          </a:p>
          <a:p>
            <a:pPr algn="ctr"/>
            <a:endParaRPr lang="it-IT" dirty="0" smtClean="0"/>
          </a:p>
          <a:p>
            <a:pPr algn="ctr"/>
            <a:endParaRPr lang="it-IT" dirty="0"/>
          </a:p>
        </p:txBody>
      </p:sp>
      <p:sp>
        <p:nvSpPr>
          <p:cNvPr id="5" name="Rettangolo 4"/>
          <p:cNvSpPr/>
          <p:nvPr/>
        </p:nvSpPr>
        <p:spPr>
          <a:xfrm>
            <a:off x="323528" y="3212976"/>
            <a:ext cx="2952328" cy="30243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A me questo testo è piaciuto molto perché  Tom insegna al bambino che la realtà è fuori, sotto  la luce del sole e non dentro una caverna al buio dove si vedono solo delle ombre.</a:t>
            </a:r>
          </a:p>
          <a:p>
            <a:pPr algn="ctr"/>
            <a:endParaRPr lang="it-IT" dirty="0" smtClean="0"/>
          </a:p>
          <a:p>
            <a:pPr algn="ctr"/>
            <a:r>
              <a:rPr lang="it-IT" dirty="0" smtClean="0"/>
              <a:t>SOFIA</a:t>
            </a:r>
            <a:endParaRPr lang="it-IT" dirty="0"/>
          </a:p>
        </p:txBody>
      </p:sp>
      <p:sp>
        <p:nvSpPr>
          <p:cNvPr id="6" name="Ovale 5"/>
          <p:cNvSpPr/>
          <p:nvPr/>
        </p:nvSpPr>
        <p:spPr>
          <a:xfrm>
            <a:off x="3203848" y="2492896"/>
            <a:ext cx="2664296" cy="3600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A me questo testo è piaciuto perché  un bimbo trova</a:t>
            </a:r>
          </a:p>
          <a:p>
            <a:pPr algn="ctr"/>
            <a:r>
              <a:rPr lang="it-IT" dirty="0" smtClean="0"/>
              <a:t>la vera strada che deve percorrere  nella sua vita.</a:t>
            </a:r>
          </a:p>
          <a:p>
            <a:pPr algn="ctr"/>
            <a:endParaRPr lang="it-IT" dirty="0" smtClean="0"/>
          </a:p>
          <a:p>
            <a:pPr algn="ctr"/>
            <a:r>
              <a:rPr lang="it-IT" dirty="0" smtClean="0"/>
              <a:t>CHRISTIAN  </a:t>
            </a:r>
            <a:endParaRPr lang="it-IT"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68968" y="332656"/>
            <a:ext cx="8433655" cy="646331"/>
          </a:xfrm>
          <a:prstGeom prst="rect">
            <a:avLst/>
          </a:prstGeom>
          <a:noFill/>
        </p:spPr>
        <p:txBody>
          <a:bodyPr wrap="none" rtlCol="0">
            <a:spAutoFit/>
          </a:bodyPr>
          <a:lstStyle/>
          <a:p>
            <a:pPr algn="ctr"/>
            <a:r>
              <a:rPr lang="it-IT" sz="3600" dirty="0" smtClean="0"/>
              <a:t>            FETONTE E IL CARRO DEL SOLE</a:t>
            </a:r>
            <a:endParaRPr lang="it-IT" sz="3600" dirty="0"/>
          </a:p>
        </p:txBody>
      </p:sp>
      <p:sp>
        <p:nvSpPr>
          <p:cNvPr id="3" name="Rettangolo 2"/>
          <p:cNvSpPr/>
          <p:nvPr/>
        </p:nvSpPr>
        <p:spPr>
          <a:xfrm>
            <a:off x="683568" y="1484784"/>
            <a:ext cx="7920880" cy="41044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C’era una volta Elio, il dio del sole, che ogni giorno saliva sul suo carro per accendere  l’aurora. Un giorno suo figlio </a:t>
            </a:r>
            <a:r>
              <a:rPr lang="it-IT" dirty="0" err="1" smtClean="0"/>
              <a:t>Fetonte</a:t>
            </a:r>
            <a:r>
              <a:rPr lang="it-IT" dirty="0" smtClean="0"/>
              <a:t>  volle a tutti i costi salire sul carro e guidarlo; il papà era contrario perché guidare il carro era molto difficile e ci voleva tanta forza;  </a:t>
            </a:r>
            <a:r>
              <a:rPr lang="it-IT" dirty="0" err="1" smtClean="0"/>
              <a:t>Fetonte</a:t>
            </a:r>
            <a:r>
              <a:rPr lang="it-IT" dirty="0" smtClean="0"/>
              <a:t>  insistette tanto fino a quando il padre si arrese e gli fece guidare il carro. I cavalli andavano velocissimi e </a:t>
            </a:r>
            <a:r>
              <a:rPr lang="it-IT" dirty="0" err="1" smtClean="0"/>
              <a:t>Fetonte</a:t>
            </a:r>
            <a:r>
              <a:rPr lang="it-IT" dirty="0" smtClean="0"/>
              <a:t> non riusciva a governarli. Si avvicinò tantissimo al sole e in quel momento sulla terra presero fuoco  boschi e foreste, aumentarono i deserti  e si prosciugarono i fiumi. </a:t>
            </a:r>
            <a:r>
              <a:rPr lang="it-IT" dirty="0" err="1" smtClean="0"/>
              <a:t>Fetonte</a:t>
            </a:r>
            <a:r>
              <a:rPr lang="it-IT" dirty="0" smtClean="0"/>
              <a:t> scese con il carro lontanissimo dal sole ma la Terra si ricoprì di ghiaccio.  Zeus si arrabbiò e scagliò una freccia  contro  </a:t>
            </a:r>
            <a:r>
              <a:rPr lang="it-IT" dirty="0" err="1" smtClean="0"/>
              <a:t>Fetonte</a:t>
            </a:r>
            <a:r>
              <a:rPr lang="it-IT" dirty="0" smtClean="0"/>
              <a:t>  che morì. Zeus lo trasformò nel fiume Po. Le sorelle disperate furono trasformate in pioppi così gli potevano stare vicino.</a:t>
            </a:r>
          </a:p>
          <a:p>
            <a:pPr algn="ctr"/>
            <a:endParaRPr lang="it-IT" dirty="0" smtClean="0"/>
          </a:p>
          <a:p>
            <a:pPr algn="ctr"/>
            <a:r>
              <a:rPr lang="it-IT" dirty="0" smtClean="0"/>
              <a:t>MARTINA</a:t>
            </a:r>
            <a:endParaRPr lang="it-IT" dirty="0"/>
          </a:p>
        </p:txBody>
      </p:sp>
      <p:pic>
        <p:nvPicPr>
          <p:cNvPr id="4" name="Immagine 3" descr="sole.gif"/>
          <p:cNvPicPr>
            <a:picLocks noChangeAspect="1"/>
          </p:cNvPicPr>
          <p:nvPr/>
        </p:nvPicPr>
        <p:blipFill>
          <a:blip r:embed="rId2" cstate="print"/>
          <a:stretch>
            <a:fillRect/>
          </a:stretch>
        </p:blipFill>
        <p:spPr>
          <a:xfrm>
            <a:off x="6372200" y="4941168"/>
            <a:ext cx="1778496" cy="1778496"/>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christian2.jpg"/>
          <p:cNvPicPr>
            <a:picLocks noChangeAspect="1"/>
          </p:cNvPicPr>
          <p:nvPr/>
        </p:nvPicPr>
        <p:blipFill>
          <a:blip r:embed="rId2" cstate="print"/>
          <a:stretch>
            <a:fillRect/>
          </a:stretch>
        </p:blipFill>
        <p:spPr>
          <a:xfrm>
            <a:off x="2082888" y="332656"/>
            <a:ext cx="4384964" cy="6120680"/>
          </a:xfrm>
          <a:prstGeom prst="rect">
            <a:avLst/>
          </a:prstGeom>
          <a:ln w="228600" cap="sq" cmpd="thickThin">
            <a:solidFill>
              <a:srgbClr val="0070C0"/>
            </a:solidFill>
            <a:prstDash val="solid"/>
            <a:miter lim="800000"/>
          </a:ln>
          <a:effectLst>
            <a:innerShdw blurRad="76200">
              <a:srgbClr val="000000"/>
            </a:innerShdw>
          </a:effectLst>
        </p:spPr>
      </p:pic>
      <p:sp>
        <p:nvSpPr>
          <p:cNvPr id="5" name="CasellaDiTesto 4"/>
          <p:cNvSpPr txBox="1"/>
          <p:nvPr/>
        </p:nvSpPr>
        <p:spPr>
          <a:xfrm>
            <a:off x="7020272" y="5589240"/>
            <a:ext cx="1122423" cy="369332"/>
          </a:xfrm>
          <a:prstGeom prst="rect">
            <a:avLst/>
          </a:prstGeom>
          <a:noFill/>
        </p:spPr>
        <p:txBody>
          <a:bodyPr wrap="none" rtlCol="0">
            <a:spAutoFit/>
          </a:bodyPr>
          <a:lstStyle/>
          <a:p>
            <a:r>
              <a:rPr lang="it-IT" dirty="0" smtClean="0"/>
              <a:t>ANDREA</a:t>
            </a:r>
            <a:endParaRPr lang="it-IT"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minotauro3.jpg"/>
          <p:cNvPicPr>
            <a:picLocks noChangeAspect="1"/>
          </p:cNvPicPr>
          <p:nvPr/>
        </p:nvPicPr>
        <p:blipFill>
          <a:blip r:embed="rId2" cstate="print"/>
          <a:stretch>
            <a:fillRect/>
          </a:stretch>
        </p:blipFill>
        <p:spPr>
          <a:xfrm rot="10800000">
            <a:off x="539552" y="476672"/>
            <a:ext cx="2657431" cy="3645024"/>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CasellaDiTesto 2"/>
          <p:cNvSpPr txBox="1"/>
          <p:nvPr/>
        </p:nvSpPr>
        <p:spPr>
          <a:xfrm>
            <a:off x="683568" y="3573016"/>
            <a:ext cx="1308307" cy="369332"/>
          </a:xfrm>
          <a:prstGeom prst="rect">
            <a:avLst/>
          </a:prstGeom>
          <a:noFill/>
        </p:spPr>
        <p:txBody>
          <a:bodyPr wrap="none" rtlCol="0">
            <a:spAutoFit/>
          </a:bodyPr>
          <a:lstStyle/>
          <a:p>
            <a:r>
              <a:rPr lang="it-IT" dirty="0" smtClean="0">
                <a:solidFill>
                  <a:schemeClr val="bg1"/>
                </a:solidFill>
              </a:rPr>
              <a:t>CATERINA</a:t>
            </a:r>
            <a:endParaRPr lang="it-IT" dirty="0">
              <a:solidFill>
                <a:schemeClr val="bg1"/>
              </a:solidFill>
            </a:endParaRPr>
          </a:p>
        </p:txBody>
      </p:sp>
      <p:pic>
        <p:nvPicPr>
          <p:cNvPr id="4" name="Immagine 3" descr="minotauro4.jpg"/>
          <p:cNvPicPr>
            <a:picLocks noChangeAspect="1"/>
          </p:cNvPicPr>
          <p:nvPr/>
        </p:nvPicPr>
        <p:blipFill>
          <a:blip r:embed="rId3" cstate="print"/>
          <a:stretch>
            <a:fillRect/>
          </a:stretch>
        </p:blipFill>
        <p:spPr>
          <a:xfrm rot="16200000">
            <a:off x="3821649" y="2888"/>
            <a:ext cx="2496159" cy="3443728"/>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CasellaDiTesto 4"/>
          <p:cNvSpPr txBox="1"/>
          <p:nvPr/>
        </p:nvSpPr>
        <p:spPr>
          <a:xfrm>
            <a:off x="7092280" y="620688"/>
            <a:ext cx="1370503" cy="369332"/>
          </a:xfrm>
          <a:prstGeom prst="rect">
            <a:avLst/>
          </a:prstGeom>
          <a:noFill/>
        </p:spPr>
        <p:txBody>
          <a:bodyPr wrap="none" rtlCol="0">
            <a:spAutoFit/>
          </a:bodyPr>
          <a:lstStyle/>
          <a:p>
            <a:r>
              <a:rPr lang="it-IT" dirty="0" smtClean="0"/>
              <a:t>CARLOTTA</a:t>
            </a:r>
            <a:endParaRPr lang="it-IT" dirty="0"/>
          </a:p>
        </p:txBody>
      </p:sp>
      <p:pic>
        <p:nvPicPr>
          <p:cNvPr id="6" name="Immagine 5" descr="minotauro5.jpg"/>
          <p:cNvPicPr>
            <a:picLocks noChangeAspect="1"/>
          </p:cNvPicPr>
          <p:nvPr/>
        </p:nvPicPr>
        <p:blipFill>
          <a:blip r:embed="rId4" cstate="print"/>
          <a:stretch>
            <a:fillRect/>
          </a:stretch>
        </p:blipFill>
        <p:spPr>
          <a:xfrm rot="12051234">
            <a:off x="5755883" y="2566288"/>
            <a:ext cx="2547858" cy="3528730"/>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CasellaDiTesto 6"/>
          <p:cNvSpPr txBox="1"/>
          <p:nvPr/>
        </p:nvSpPr>
        <p:spPr>
          <a:xfrm>
            <a:off x="7524328" y="2132856"/>
            <a:ext cx="1565750" cy="369332"/>
          </a:xfrm>
          <a:prstGeom prst="rect">
            <a:avLst/>
          </a:prstGeom>
          <a:noFill/>
        </p:spPr>
        <p:txBody>
          <a:bodyPr wrap="none" rtlCol="0">
            <a:spAutoFit/>
          </a:bodyPr>
          <a:lstStyle/>
          <a:p>
            <a:r>
              <a:rPr lang="it-IT" dirty="0" smtClean="0"/>
              <a:t>GIULIA De G.</a:t>
            </a:r>
            <a:endParaRPr lang="it-IT" dirty="0"/>
          </a:p>
        </p:txBody>
      </p:sp>
      <p:pic>
        <p:nvPicPr>
          <p:cNvPr id="8" name="Immagine 7" descr="fiume-sangro-finale.gif"/>
          <p:cNvPicPr>
            <a:picLocks noChangeAspect="1"/>
          </p:cNvPicPr>
          <p:nvPr/>
        </p:nvPicPr>
        <p:blipFill>
          <a:blip r:embed="rId5" cstate="print"/>
          <a:stretch>
            <a:fillRect/>
          </a:stretch>
        </p:blipFill>
        <p:spPr>
          <a:xfrm>
            <a:off x="2123728" y="4293096"/>
            <a:ext cx="2985120" cy="2238840"/>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ma 1"/>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asellaDiTesto 2"/>
          <p:cNvSpPr txBox="1"/>
          <p:nvPr/>
        </p:nvSpPr>
        <p:spPr>
          <a:xfrm>
            <a:off x="2483768" y="476672"/>
            <a:ext cx="5111015" cy="369332"/>
          </a:xfrm>
          <a:prstGeom prst="rect">
            <a:avLst/>
          </a:prstGeom>
          <a:noFill/>
        </p:spPr>
        <p:txBody>
          <a:bodyPr wrap="none" rtlCol="0">
            <a:spAutoFit/>
          </a:bodyPr>
          <a:lstStyle/>
          <a:p>
            <a:r>
              <a:rPr lang="it-IT" dirty="0" smtClean="0"/>
              <a:t>CONSEGUENZE COMPORTAMENTO FETONTE</a:t>
            </a:r>
            <a:endParaRPr lang="it-IT"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55576" y="548680"/>
            <a:ext cx="5097870" cy="923330"/>
          </a:xfrm>
          <a:prstGeom prst="rect">
            <a:avLst/>
          </a:prstGeom>
          <a:noFill/>
        </p:spPr>
        <p:txBody>
          <a:bodyPr wrap="none" rtlCol="0">
            <a:spAutoFit/>
          </a:bodyPr>
          <a:lstStyle/>
          <a:p>
            <a:r>
              <a:rPr lang="it-IT" dirty="0" smtClean="0"/>
              <a:t>CIRCLE-TIME </a:t>
            </a:r>
          </a:p>
          <a:p>
            <a:endParaRPr lang="it-IT" dirty="0" smtClean="0"/>
          </a:p>
          <a:p>
            <a:r>
              <a:rPr lang="it-IT" dirty="0" smtClean="0"/>
              <a:t>COSA </a:t>
            </a:r>
            <a:r>
              <a:rPr lang="it-IT" dirty="0" err="1" smtClean="0"/>
              <a:t>CI</a:t>
            </a:r>
            <a:r>
              <a:rPr lang="it-IT" dirty="0" smtClean="0"/>
              <a:t> VUOLE INSEGNARE  QUESTO  MITO?</a:t>
            </a:r>
          </a:p>
        </p:txBody>
      </p:sp>
      <p:sp>
        <p:nvSpPr>
          <p:cNvPr id="3" name="CasellaDiTesto 2"/>
          <p:cNvSpPr txBox="1"/>
          <p:nvPr/>
        </p:nvSpPr>
        <p:spPr>
          <a:xfrm>
            <a:off x="827584" y="2276872"/>
            <a:ext cx="7977248" cy="2585323"/>
          </a:xfrm>
          <a:prstGeom prst="rect">
            <a:avLst/>
          </a:prstGeom>
          <a:noFill/>
        </p:spPr>
        <p:txBody>
          <a:bodyPr wrap="none" rtlCol="0">
            <a:spAutoFit/>
          </a:bodyPr>
          <a:lstStyle/>
          <a:p>
            <a:r>
              <a:rPr lang="it-IT" dirty="0" smtClean="0"/>
              <a:t>Dalle nostre discussioni è emerso che:</a:t>
            </a:r>
          </a:p>
          <a:p>
            <a:endParaRPr lang="it-IT" dirty="0" smtClean="0"/>
          </a:p>
          <a:p>
            <a:r>
              <a:rPr lang="it-IT" dirty="0" smtClean="0"/>
              <a:t>- è necessario conoscere le “cose” (Francesca, Beatrice, Raffaele)</a:t>
            </a:r>
          </a:p>
          <a:p>
            <a:pPr>
              <a:buFontTx/>
              <a:buChar char="-"/>
            </a:pPr>
            <a:r>
              <a:rPr lang="it-IT" dirty="0" smtClean="0"/>
              <a:t> è necessario essere responsabili (Jacopo)</a:t>
            </a:r>
          </a:p>
          <a:p>
            <a:pPr>
              <a:buFontTx/>
              <a:buChar char="-"/>
            </a:pPr>
            <a:r>
              <a:rPr lang="it-IT" dirty="0" smtClean="0"/>
              <a:t> è necessario ubbidire (</a:t>
            </a:r>
            <a:r>
              <a:rPr lang="it-IT" dirty="0" err="1" smtClean="0"/>
              <a:t>Sumitra</a:t>
            </a:r>
            <a:r>
              <a:rPr lang="it-IT" dirty="0" smtClean="0"/>
              <a:t>, Marco)</a:t>
            </a:r>
          </a:p>
          <a:p>
            <a:pPr>
              <a:buFontTx/>
              <a:buChar char="-"/>
            </a:pPr>
            <a:r>
              <a:rPr lang="it-IT" dirty="0" smtClean="0"/>
              <a:t> è necessario non essere presuntuosi (Agnese)</a:t>
            </a:r>
          </a:p>
          <a:p>
            <a:pPr>
              <a:buFontTx/>
              <a:buChar char="-"/>
            </a:pPr>
            <a:r>
              <a:rPr lang="it-IT" dirty="0" smtClean="0"/>
              <a:t> è necessario  conoscere le proprie capacità e i propri limiti (Alice, Alessandro)</a:t>
            </a:r>
          </a:p>
          <a:p>
            <a:pPr>
              <a:buFontTx/>
              <a:buChar char="-"/>
            </a:pPr>
            <a:r>
              <a:rPr lang="it-IT" dirty="0" smtClean="0"/>
              <a:t> Francesco parla di libertà  </a:t>
            </a:r>
          </a:p>
          <a:p>
            <a:pPr>
              <a:buFontTx/>
              <a:buChar char="-"/>
            </a:pPr>
            <a:endParaRPr lang="it-IT"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043608" y="1268760"/>
            <a:ext cx="7344816" cy="43924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Ulisse ripartì da Circe e continuò insieme ai suoi compagni il suo lungo viaggio diretto verso lo scoglio delle sirene. Ulisse si ricordò quello che Circe gli aveva riferito, cioè che il canto delle sirene faceva dimenticare ogni affetto, ogni ricordo. La maga gli aveva detto di mettere la cera nelle</a:t>
            </a:r>
          </a:p>
          <a:p>
            <a:pPr algn="ctr"/>
            <a:r>
              <a:rPr lang="it-IT" dirty="0" smtClean="0"/>
              <a:t>orecchie dei suoi compagni in modo che non sentissero nulla e che, se lui avesse voluto ascoltare quel canto, si doveva far legare all’albero maestro. Così fece.</a:t>
            </a:r>
          </a:p>
          <a:p>
            <a:pPr algn="ctr"/>
            <a:r>
              <a:rPr lang="it-IT" dirty="0" smtClean="0"/>
              <a:t>Ulisse incantato da quella melodia implorò i compagni di slegarlo ma essi  strinsero più forte le corde in modo da impedirgli di cedere alla tentazione.</a:t>
            </a:r>
          </a:p>
          <a:p>
            <a:pPr algn="ctr"/>
            <a:r>
              <a:rPr lang="it-IT" dirty="0" smtClean="0"/>
              <a:t>Quando la nave oltrepassò lo scoglio il canto cessò e sul fondo del mare tutti videro gli scheletri di chi non aveva resistito al loro canto.</a:t>
            </a:r>
          </a:p>
          <a:p>
            <a:pPr algn="ctr"/>
            <a:r>
              <a:rPr lang="it-IT" dirty="0" smtClean="0"/>
              <a:t>Ulisse e i suoi uomini riuscirono a sfuggire al canto mortale delle sirene.</a:t>
            </a:r>
          </a:p>
          <a:p>
            <a:pPr algn="ctr"/>
            <a:endParaRPr lang="it-IT" dirty="0" smtClean="0"/>
          </a:p>
          <a:p>
            <a:pPr algn="ctr"/>
            <a:r>
              <a:rPr lang="it-IT" dirty="0" smtClean="0"/>
              <a:t>ELEONORA</a:t>
            </a:r>
            <a:endParaRPr lang="it-IT" dirty="0"/>
          </a:p>
        </p:txBody>
      </p:sp>
      <p:sp>
        <p:nvSpPr>
          <p:cNvPr id="2" name="CasellaDiTesto 1"/>
          <p:cNvSpPr txBox="1"/>
          <p:nvPr/>
        </p:nvSpPr>
        <p:spPr>
          <a:xfrm>
            <a:off x="611560" y="620688"/>
            <a:ext cx="9291843" cy="584775"/>
          </a:xfrm>
          <a:prstGeom prst="rect">
            <a:avLst/>
          </a:prstGeom>
          <a:noFill/>
        </p:spPr>
        <p:txBody>
          <a:bodyPr wrap="square" rtlCol="0">
            <a:spAutoFit/>
          </a:bodyPr>
          <a:lstStyle/>
          <a:p>
            <a:r>
              <a:rPr lang="it-IT" sz="3200" dirty="0" smtClean="0"/>
              <a:t>ULISSE E LE SIRENE (XII canto dell’Odissea)</a:t>
            </a:r>
            <a:endParaRPr lang="it-IT" sz="3200" dirty="0"/>
          </a:p>
        </p:txBody>
      </p:sp>
      <p:pic>
        <p:nvPicPr>
          <p:cNvPr id="5" name="Immagine 4" descr="008.gif"/>
          <p:cNvPicPr>
            <a:picLocks noChangeAspect="1"/>
          </p:cNvPicPr>
          <p:nvPr/>
        </p:nvPicPr>
        <p:blipFill>
          <a:blip r:embed="rId2" cstate="print"/>
          <a:stretch>
            <a:fillRect/>
          </a:stretch>
        </p:blipFill>
        <p:spPr>
          <a:xfrm rot="1235095">
            <a:off x="6660232" y="5229200"/>
            <a:ext cx="1133273" cy="1354261"/>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minotauro6.jpg"/>
          <p:cNvPicPr>
            <a:picLocks noChangeAspect="1"/>
          </p:cNvPicPr>
          <p:nvPr/>
        </p:nvPicPr>
        <p:blipFill>
          <a:blip r:embed="rId2" cstate="print"/>
          <a:stretch>
            <a:fillRect/>
          </a:stretch>
        </p:blipFill>
        <p:spPr>
          <a:xfrm rot="14504857">
            <a:off x="1152646" y="882162"/>
            <a:ext cx="2421050" cy="3329959"/>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CasellaDiTesto 3"/>
          <p:cNvSpPr txBox="1"/>
          <p:nvPr/>
        </p:nvSpPr>
        <p:spPr>
          <a:xfrm>
            <a:off x="467544" y="836712"/>
            <a:ext cx="1308307" cy="369332"/>
          </a:xfrm>
          <a:prstGeom prst="rect">
            <a:avLst/>
          </a:prstGeom>
          <a:noFill/>
        </p:spPr>
        <p:txBody>
          <a:bodyPr wrap="none" rtlCol="0">
            <a:spAutoFit/>
          </a:bodyPr>
          <a:lstStyle/>
          <a:p>
            <a:r>
              <a:rPr lang="it-IT" dirty="0" smtClean="0"/>
              <a:t>CATERINA</a:t>
            </a:r>
            <a:endParaRPr lang="it-IT" dirty="0"/>
          </a:p>
        </p:txBody>
      </p:sp>
      <p:pic>
        <p:nvPicPr>
          <p:cNvPr id="7" name="Immagine 6" descr="minotauro8.jpg"/>
          <p:cNvPicPr>
            <a:picLocks noChangeAspect="1"/>
          </p:cNvPicPr>
          <p:nvPr/>
        </p:nvPicPr>
        <p:blipFill>
          <a:blip r:embed="rId3" cstate="print"/>
          <a:stretch>
            <a:fillRect/>
          </a:stretch>
        </p:blipFill>
        <p:spPr>
          <a:xfrm>
            <a:off x="5220072" y="260648"/>
            <a:ext cx="3067473" cy="4221855"/>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CasellaDiTesto 7"/>
          <p:cNvSpPr txBox="1"/>
          <p:nvPr/>
        </p:nvSpPr>
        <p:spPr>
          <a:xfrm>
            <a:off x="3563888" y="404664"/>
            <a:ext cx="1515287" cy="369332"/>
          </a:xfrm>
          <a:prstGeom prst="rect">
            <a:avLst/>
          </a:prstGeom>
          <a:noFill/>
        </p:spPr>
        <p:txBody>
          <a:bodyPr wrap="none" rtlCol="0">
            <a:spAutoFit/>
          </a:bodyPr>
          <a:lstStyle/>
          <a:p>
            <a:r>
              <a:rPr lang="it-IT" dirty="0" smtClean="0"/>
              <a:t>FRANCESCO</a:t>
            </a:r>
            <a:endParaRPr lang="it-IT" dirty="0"/>
          </a:p>
        </p:txBody>
      </p:sp>
      <p:pic>
        <p:nvPicPr>
          <p:cNvPr id="10" name="Immagine 9" descr="minotauro9.jpg"/>
          <p:cNvPicPr>
            <a:picLocks noChangeAspect="1"/>
          </p:cNvPicPr>
          <p:nvPr/>
        </p:nvPicPr>
        <p:blipFill>
          <a:blip r:embed="rId4" cstate="print"/>
          <a:stretch>
            <a:fillRect/>
          </a:stretch>
        </p:blipFill>
        <p:spPr>
          <a:xfrm rot="17177065">
            <a:off x="2634521" y="3097487"/>
            <a:ext cx="2641965" cy="3645024"/>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CasellaDiTesto 10"/>
          <p:cNvSpPr txBox="1"/>
          <p:nvPr/>
        </p:nvSpPr>
        <p:spPr>
          <a:xfrm>
            <a:off x="5724128" y="5733256"/>
            <a:ext cx="1122423" cy="369332"/>
          </a:xfrm>
          <a:prstGeom prst="rect">
            <a:avLst/>
          </a:prstGeom>
          <a:noFill/>
        </p:spPr>
        <p:txBody>
          <a:bodyPr wrap="none" rtlCol="0">
            <a:spAutoFit/>
          </a:bodyPr>
          <a:lstStyle/>
          <a:p>
            <a:r>
              <a:rPr lang="it-IT" dirty="0" smtClean="0"/>
              <a:t>ANDREA</a:t>
            </a:r>
            <a:endParaRPr lang="it-IT"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95536" y="620688"/>
            <a:ext cx="8496944" cy="4770537"/>
          </a:xfrm>
          <a:prstGeom prst="rect">
            <a:avLst/>
          </a:prstGeom>
          <a:noFill/>
        </p:spPr>
        <p:txBody>
          <a:bodyPr wrap="square" rtlCol="0">
            <a:spAutoFit/>
          </a:bodyPr>
          <a:lstStyle/>
          <a:p>
            <a:r>
              <a:rPr lang="it-IT" dirty="0" smtClean="0"/>
              <a:t>CIRCLE-TIME</a:t>
            </a:r>
          </a:p>
          <a:p>
            <a:endParaRPr lang="it-IT" dirty="0" smtClean="0"/>
          </a:p>
          <a:p>
            <a:r>
              <a:rPr lang="it-IT" sz="2400" dirty="0" smtClean="0"/>
              <a:t>CHI SONO OGGI LE SIRENE?</a:t>
            </a:r>
          </a:p>
          <a:p>
            <a:endParaRPr lang="it-IT" sz="2400" dirty="0" smtClean="0"/>
          </a:p>
          <a:p>
            <a:r>
              <a:rPr lang="it-IT" sz="2000" dirty="0" smtClean="0"/>
              <a:t>Secondo noi:</a:t>
            </a:r>
          </a:p>
          <a:p>
            <a:pPr>
              <a:buFontTx/>
              <a:buChar char="-"/>
            </a:pPr>
            <a:r>
              <a:rPr lang="it-IT" sz="2000" dirty="0" smtClean="0"/>
              <a:t> le persone cattive (Alessandro)</a:t>
            </a:r>
          </a:p>
          <a:p>
            <a:pPr>
              <a:buFontTx/>
              <a:buChar char="-"/>
            </a:pPr>
            <a:r>
              <a:rPr lang="it-IT" sz="2000" dirty="0" smtClean="0"/>
              <a:t> le persone che ingannano (Giulia)</a:t>
            </a:r>
          </a:p>
          <a:p>
            <a:pPr>
              <a:buFontTx/>
              <a:buChar char="-"/>
            </a:pPr>
            <a:r>
              <a:rPr lang="it-IT" sz="2000" dirty="0" smtClean="0"/>
              <a:t> le persone che ti danno cattivi consigli (Agnese)</a:t>
            </a:r>
          </a:p>
          <a:p>
            <a:pPr>
              <a:buFontTx/>
              <a:buChar char="-"/>
            </a:pPr>
            <a:r>
              <a:rPr lang="it-IT" sz="2000" dirty="0" smtClean="0"/>
              <a:t> le persone che ti tentano (Federico)</a:t>
            </a:r>
          </a:p>
          <a:p>
            <a:pPr>
              <a:buFontTx/>
              <a:buChar char="-"/>
            </a:pPr>
            <a:r>
              <a:rPr lang="it-IT" sz="2000" dirty="0" smtClean="0"/>
              <a:t> le persone che ti “incantano” (Giulia ed Eleonora)</a:t>
            </a:r>
          </a:p>
          <a:p>
            <a:pPr>
              <a:buFontTx/>
              <a:buChar char="-"/>
            </a:pPr>
            <a:r>
              <a:rPr lang="it-IT" sz="2000" dirty="0" smtClean="0"/>
              <a:t> le persone che ti corrompono  (Christian)</a:t>
            </a:r>
          </a:p>
          <a:p>
            <a:pPr>
              <a:buFontTx/>
              <a:buChar char="-"/>
            </a:pPr>
            <a:r>
              <a:rPr lang="it-IT" sz="2000" dirty="0" smtClean="0"/>
              <a:t> le persone che ti usano (Francesca)</a:t>
            </a:r>
          </a:p>
          <a:p>
            <a:pPr>
              <a:buFontTx/>
              <a:buChar char="-"/>
            </a:pPr>
            <a:r>
              <a:rPr lang="it-IT" sz="2000" dirty="0" smtClean="0"/>
              <a:t> il denaro, la bellezza, il successo a tutti  i costi (Alice, Eleonora, Francesca) </a:t>
            </a:r>
          </a:p>
          <a:p>
            <a:pPr>
              <a:buFontTx/>
              <a:buChar char="-"/>
            </a:pPr>
            <a:r>
              <a:rPr lang="it-IT" sz="2000" dirty="0" smtClean="0"/>
              <a:t> la droga (Agnese ed Alessandro)</a:t>
            </a:r>
          </a:p>
          <a:p>
            <a:pPr>
              <a:buFontTx/>
              <a:buChar char="-"/>
            </a:pPr>
            <a:endParaRPr lang="it-IT" sz="2000"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67545" y="332656"/>
            <a:ext cx="8496944" cy="584775"/>
          </a:xfrm>
          <a:prstGeom prst="rect">
            <a:avLst/>
          </a:prstGeom>
          <a:noFill/>
        </p:spPr>
        <p:txBody>
          <a:bodyPr wrap="square" rtlCol="0">
            <a:spAutoFit/>
          </a:bodyPr>
          <a:lstStyle/>
          <a:p>
            <a:r>
              <a:rPr lang="it-IT" sz="3200" dirty="0" smtClean="0"/>
              <a:t>ULISSE E POLIFEMO (IX CANTO ODISSEA)</a:t>
            </a:r>
            <a:endParaRPr lang="it-IT" sz="3200" dirty="0"/>
          </a:p>
        </p:txBody>
      </p:sp>
      <p:sp>
        <p:nvSpPr>
          <p:cNvPr id="3" name="CasellaDiTesto 2"/>
          <p:cNvSpPr txBox="1"/>
          <p:nvPr/>
        </p:nvSpPr>
        <p:spPr>
          <a:xfrm>
            <a:off x="467544" y="1124744"/>
            <a:ext cx="8174930" cy="4893647"/>
          </a:xfrm>
          <a:prstGeom prst="rect">
            <a:avLst/>
          </a:prstGeom>
          <a:noFill/>
        </p:spPr>
        <p:txBody>
          <a:bodyPr wrap="none" rtlCol="0">
            <a:spAutoFit/>
          </a:bodyPr>
          <a:lstStyle/>
          <a:p>
            <a:r>
              <a:rPr lang="it-IT" dirty="0" smtClean="0"/>
              <a:t>Un giorno Ulisse con i suoi compagni andò nella terra dei Ciclopi.</a:t>
            </a:r>
          </a:p>
          <a:p>
            <a:r>
              <a:rPr lang="it-IT" dirty="0" smtClean="0"/>
              <a:t> Appena sbarcati, videro una grande caverna, vi entrarono  e aspettarono</a:t>
            </a:r>
          </a:p>
          <a:p>
            <a:r>
              <a:rPr lang="it-IT" dirty="0" smtClean="0"/>
              <a:t> l’arrivo del padrone. Quando il ciclope arrivò fece entrare il gregge e chiuse</a:t>
            </a:r>
          </a:p>
          <a:p>
            <a:r>
              <a:rPr lang="it-IT" dirty="0" smtClean="0"/>
              <a:t>l’ingresso con un grosso macigno. Ulisse, in nome degli dei, chiese ospitalità</a:t>
            </a:r>
          </a:p>
          <a:p>
            <a:r>
              <a:rPr lang="it-IT" dirty="0" smtClean="0"/>
              <a:t>ma quello prese due uomini e li divorò. Al mattino seguente ne divorò altri due.</a:t>
            </a:r>
          </a:p>
          <a:p>
            <a:r>
              <a:rPr lang="it-IT" dirty="0" smtClean="0"/>
              <a:t>Ulisse elaborò un piano per uscire da quella trappola mortale.</a:t>
            </a:r>
          </a:p>
          <a:p>
            <a:r>
              <a:rPr lang="it-IT" dirty="0" smtClean="0"/>
              <a:t>Quando il ciclope tornò dal pascolo e mangiò altri due uomini, Ulisse gli offri</a:t>
            </a:r>
          </a:p>
          <a:p>
            <a:r>
              <a:rPr lang="it-IT" dirty="0" smtClean="0"/>
              <a:t> il vino che aveva portato con sé e lo fece ubriacare. Il ciclope gli chiese il suo</a:t>
            </a:r>
          </a:p>
          <a:p>
            <a:r>
              <a:rPr lang="it-IT" dirty="0" smtClean="0"/>
              <a:t> nome ed Ulisse rispose di chiamarsi Nessuno.</a:t>
            </a:r>
          </a:p>
          <a:p>
            <a:r>
              <a:rPr lang="it-IT" dirty="0" smtClean="0"/>
              <a:t> Quando il ciclope si addormentò ubriaco fradicio, Ulisse fece appuntire e</a:t>
            </a:r>
          </a:p>
          <a:p>
            <a:r>
              <a:rPr lang="it-IT" dirty="0" smtClean="0"/>
              <a:t> arroventare nel fuoco  un grosso ramo di ulivo e glielo conficcò nell’unico occhio.</a:t>
            </a:r>
          </a:p>
          <a:p>
            <a:r>
              <a:rPr lang="it-IT" dirty="0" err="1" smtClean="0"/>
              <a:t>Polifemo</a:t>
            </a:r>
            <a:r>
              <a:rPr lang="it-IT" dirty="0" smtClean="0"/>
              <a:t>, questo era il nome del gigante, chiese aiuto ai suoi fratelli ma lo</a:t>
            </a:r>
          </a:p>
          <a:p>
            <a:r>
              <a:rPr lang="it-IT" dirty="0" err="1" smtClean="0"/>
              <a:t>credettero</a:t>
            </a:r>
            <a:r>
              <a:rPr lang="it-IT" dirty="0" smtClean="0"/>
              <a:t>  pazzo perché diceva che NESSUNO  gli stava facendo del male.</a:t>
            </a:r>
          </a:p>
          <a:p>
            <a:r>
              <a:rPr lang="it-IT" dirty="0" smtClean="0"/>
              <a:t>Il mattino seguente </a:t>
            </a:r>
            <a:r>
              <a:rPr lang="it-IT" dirty="0" err="1" smtClean="0"/>
              <a:t>Polifemo</a:t>
            </a:r>
            <a:r>
              <a:rPr lang="it-IT" dirty="0" smtClean="0"/>
              <a:t> tolse il macigno dall’uscio per far uscire le pecore, </a:t>
            </a:r>
          </a:p>
          <a:p>
            <a:r>
              <a:rPr lang="it-IT" dirty="0" smtClean="0"/>
              <a:t>Ulisse e i compagni rimasti,  si aggrapparono sotto le pance delle capre riuscendo</a:t>
            </a:r>
          </a:p>
          <a:p>
            <a:r>
              <a:rPr lang="it-IT" dirty="0" smtClean="0"/>
              <a:t>a fuggire dalla caverna.</a:t>
            </a:r>
          </a:p>
          <a:p>
            <a:pPr algn="ctr"/>
            <a:r>
              <a:rPr lang="it-IT" sz="2400" dirty="0" smtClean="0"/>
              <a:t>FRANCESCA</a:t>
            </a:r>
            <a:endParaRPr lang="it-IT" sz="24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467544" y="332656"/>
            <a:ext cx="1362617" cy="369332"/>
          </a:xfrm>
          <a:prstGeom prst="rect">
            <a:avLst/>
          </a:prstGeom>
          <a:noFill/>
        </p:spPr>
        <p:txBody>
          <a:bodyPr wrap="none" rtlCol="0">
            <a:spAutoFit/>
          </a:bodyPr>
          <a:lstStyle/>
          <a:p>
            <a:r>
              <a:rPr lang="it-IT" dirty="0" smtClean="0">
                <a:solidFill>
                  <a:schemeClr val="bg1"/>
                </a:solidFill>
              </a:rPr>
              <a:t>CATERINA </a:t>
            </a:r>
            <a:endParaRPr lang="it-IT" dirty="0">
              <a:solidFill>
                <a:schemeClr val="bg1"/>
              </a:solidFill>
            </a:endParaRPr>
          </a:p>
        </p:txBody>
      </p:sp>
      <p:pic>
        <p:nvPicPr>
          <p:cNvPr id="4" name="Immagine 3" descr="YVIIYV2.jpg"/>
          <p:cNvPicPr>
            <a:picLocks noChangeAspect="1"/>
          </p:cNvPicPr>
          <p:nvPr/>
        </p:nvPicPr>
        <p:blipFill>
          <a:blip r:embed="rId2" cstate="print"/>
          <a:stretch>
            <a:fillRect/>
          </a:stretch>
        </p:blipFill>
        <p:spPr>
          <a:xfrm rot="767124">
            <a:off x="2987824" y="332656"/>
            <a:ext cx="2145157" cy="2993893"/>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CasellaDiTesto 4"/>
          <p:cNvSpPr txBox="1"/>
          <p:nvPr/>
        </p:nvSpPr>
        <p:spPr>
          <a:xfrm rot="20190324">
            <a:off x="3347864" y="404664"/>
            <a:ext cx="846707" cy="369332"/>
          </a:xfrm>
          <a:prstGeom prst="rect">
            <a:avLst/>
          </a:prstGeom>
          <a:noFill/>
        </p:spPr>
        <p:txBody>
          <a:bodyPr wrap="none" rtlCol="0">
            <a:spAutoFit/>
          </a:bodyPr>
          <a:lstStyle/>
          <a:p>
            <a:r>
              <a:rPr lang="it-IT" dirty="0" smtClean="0">
                <a:solidFill>
                  <a:schemeClr val="bg1"/>
                </a:solidFill>
              </a:rPr>
              <a:t>SOFIA</a:t>
            </a:r>
            <a:endParaRPr lang="it-IT" dirty="0">
              <a:solidFill>
                <a:schemeClr val="bg1"/>
              </a:solidFill>
            </a:endParaRPr>
          </a:p>
        </p:txBody>
      </p:sp>
      <p:pic>
        <p:nvPicPr>
          <p:cNvPr id="6" name="Immagine 5" descr="YVIIYV3.jpg"/>
          <p:cNvPicPr>
            <a:picLocks noChangeAspect="1"/>
          </p:cNvPicPr>
          <p:nvPr/>
        </p:nvPicPr>
        <p:blipFill>
          <a:blip r:embed="rId3" cstate="print"/>
          <a:stretch>
            <a:fillRect/>
          </a:stretch>
        </p:blipFill>
        <p:spPr>
          <a:xfrm rot="5400000">
            <a:off x="1636900" y="3267756"/>
            <a:ext cx="2635840" cy="3678409"/>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CasellaDiTesto 6"/>
          <p:cNvSpPr txBox="1"/>
          <p:nvPr/>
        </p:nvSpPr>
        <p:spPr>
          <a:xfrm rot="20648170">
            <a:off x="1288736" y="4079431"/>
            <a:ext cx="1122423" cy="369332"/>
          </a:xfrm>
          <a:prstGeom prst="rect">
            <a:avLst/>
          </a:prstGeom>
          <a:noFill/>
        </p:spPr>
        <p:txBody>
          <a:bodyPr wrap="none" rtlCol="0">
            <a:spAutoFit/>
          </a:bodyPr>
          <a:lstStyle/>
          <a:p>
            <a:r>
              <a:rPr lang="it-IT" dirty="0" smtClean="0">
                <a:solidFill>
                  <a:schemeClr val="bg1"/>
                </a:solidFill>
              </a:rPr>
              <a:t>ANDREA</a:t>
            </a:r>
            <a:endParaRPr lang="it-IT" dirty="0">
              <a:solidFill>
                <a:schemeClr val="bg1"/>
              </a:solidFill>
            </a:endParaRPr>
          </a:p>
        </p:txBody>
      </p:sp>
      <p:pic>
        <p:nvPicPr>
          <p:cNvPr id="8" name="Immagine 7" descr="YVIIYV4.jpg"/>
          <p:cNvPicPr>
            <a:picLocks noChangeAspect="1"/>
          </p:cNvPicPr>
          <p:nvPr/>
        </p:nvPicPr>
        <p:blipFill>
          <a:blip r:embed="rId4" cstate="print"/>
          <a:stretch>
            <a:fillRect/>
          </a:stretch>
        </p:blipFill>
        <p:spPr>
          <a:xfrm rot="5400000">
            <a:off x="5777415" y="-152679"/>
            <a:ext cx="2454065" cy="3424735"/>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CasellaDiTesto 9"/>
          <p:cNvSpPr txBox="1"/>
          <p:nvPr/>
        </p:nvSpPr>
        <p:spPr>
          <a:xfrm>
            <a:off x="7020272" y="2348880"/>
            <a:ext cx="1424108" cy="369332"/>
          </a:xfrm>
          <a:prstGeom prst="rect">
            <a:avLst/>
          </a:prstGeom>
          <a:noFill/>
        </p:spPr>
        <p:txBody>
          <a:bodyPr wrap="none" rtlCol="0">
            <a:spAutoFit/>
          </a:bodyPr>
          <a:lstStyle/>
          <a:p>
            <a:r>
              <a:rPr lang="it-IT" dirty="0" smtClean="0">
                <a:solidFill>
                  <a:schemeClr val="bg1"/>
                </a:solidFill>
              </a:rPr>
              <a:t>ELEONORA</a:t>
            </a:r>
            <a:endParaRPr lang="it-IT" dirty="0"/>
          </a:p>
        </p:txBody>
      </p:sp>
      <p:pic>
        <p:nvPicPr>
          <p:cNvPr id="11" name="Immagine 10" descr="YVIIYV5.jpg"/>
          <p:cNvPicPr>
            <a:picLocks noChangeAspect="1"/>
          </p:cNvPicPr>
          <p:nvPr/>
        </p:nvPicPr>
        <p:blipFill>
          <a:blip r:embed="rId5" cstate="print"/>
          <a:stretch>
            <a:fillRect/>
          </a:stretch>
        </p:blipFill>
        <p:spPr>
          <a:xfrm rot="10800000">
            <a:off x="5868144" y="2924944"/>
            <a:ext cx="2597752" cy="3630257"/>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CasellaDiTesto 11"/>
          <p:cNvSpPr txBox="1"/>
          <p:nvPr/>
        </p:nvSpPr>
        <p:spPr>
          <a:xfrm>
            <a:off x="5292080" y="3645024"/>
            <a:ext cx="370614" cy="2308324"/>
          </a:xfrm>
          <a:prstGeom prst="rect">
            <a:avLst/>
          </a:prstGeom>
          <a:noFill/>
        </p:spPr>
        <p:txBody>
          <a:bodyPr wrap="none" rtlCol="0">
            <a:spAutoFit/>
          </a:bodyPr>
          <a:lstStyle/>
          <a:p>
            <a:r>
              <a:rPr lang="it-IT" dirty="0" smtClean="0"/>
              <a:t>R</a:t>
            </a:r>
          </a:p>
          <a:p>
            <a:r>
              <a:rPr lang="it-IT" dirty="0" smtClean="0"/>
              <a:t>I</a:t>
            </a:r>
          </a:p>
          <a:p>
            <a:r>
              <a:rPr lang="it-IT" dirty="0" smtClean="0"/>
              <a:t>C</a:t>
            </a:r>
          </a:p>
          <a:p>
            <a:r>
              <a:rPr lang="it-IT" dirty="0" smtClean="0"/>
              <a:t>C</a:t>
            </a:r>
          </a:p>
          <a:p>
            <a:r>
              <a:rPr lang="it-IT" dirty="0" smtClean="0"/>
              <a:t>A</a:t>
            </a:r>
          </a:p>
          <a:p>
            <a:r>
              <a:rPr lang="it-IT" dirty="0" smtClean="0"/>
              <a:t>R</a:t>
            </a:r>
          </a:p>
          <a:p>
            <a:r>
              <a:rPr lang="it-IT" dirty="0" smtClean="0"/>
              <a:t>D</a:t>
            </a:r>
          </a:p>
          <a:p>
            <a:r>
              <a:rPr lang="it-IT" dirty="0" smtClean="0"/>
              <a:t>O</a:t>
            </a:r>
            <a:endParaRPr lang="it-IT" dirty="0"/>
          </a:p>
        </p:txBody>
      </p:sp>
      <p:pic>
        <p:nvPicPr>
          <p:cNvPr id="13" name="Immagine 12" descr="polifemo ceerina.jpg"/>
          <p:cNvPicPr>
            <a:picLocks noChangeAspect="1"/>
          </p:cNvPicPr>
          <p:nvPr/>
        </p:nvPicPr>
        <p:blipFill>
          <a:blip r:embed="rId6" cstate="print"/>
          <a:stretch>
            <a:fillRect/>
          </a:stretch>
        </p:blipFill>
        <p:spPr>
          <a:xfrm rot="20469480">
            <a:off x="754319" y="848868"/>
            <a:ext cx="2051064" cy="2866467"/>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asellaDiTesto 14"/>
          <p:cNvSpPr txBox="1"/>
          <p:nvPr/>
        </p:nvSpPr>
        <p:spPr>
          <a:xfrm>
            <a:off x="7020272" y="764704"/>
            <a:ext cx="1907704" cy="2031325"/>
          </a:xfrm>
          <a:prstGeom prst="rect">
            <a:avLst/>
          </a:prstGeom>
          <a:noFill/>
        </p:spPr>
        <p:txBody>
          <a:bodyPr wrap="square" rtlCol="0">
            <a:spAutoFit/>
          </a:bodyPr>
          <a:lstStyle/>
          <a:p>
            <a:r>
              <a:rPr lang="it-IT" dirty="0" smtClean="0"/>
              <a:t>Se vuoi giocare clicca tasto </a:t>
            </a:r>
            <a:r>
              <a:rPr lang="it-IT" dirty="0" err="1" smtClean="0"/>
              <a:t>sx</a:t>
            </a:r>
            <a:endParaRPr lang="it-IT" dirty="0" smtClean="0"/>
          </a:p>
          <a:p>
            <a:r>
              <a:rPr lang="it-IT" dirty="0" smtClean="0"/>
              <a:t>in modalità </a:t>
            </a:r>
          </a:p>
          <a:p>
            <a:r>
              <a:rPr lang="it-IT" dirty="0" smtClean="0"/>
              <a:t>presentazione</a:t>
            </a:r>
          </a:p>
          <a:p>
            <a:r>
              <a:rPr lang="it-IT" dirty="0" smtClean="0"/>
              <a:t>Diapositiva corrente</a:t>
            </a:r>
          </a:p>
          <a:p>
            <a:endParaRPr lang="it-IT" dirty="0"/>
          </a:p>
        </p:txBody>
      </p:sp>
      <p:pic>
        <p:nvPicPr>
          <p:cNvPr id="3" name="Immagine 2" descr="YVIIYV6.jpg"/>
          <p:cNvPicPr>
            <a:picLocks noChangeAspect="1"/>
          </p:cNvPicPr>
          <p:nvPr/>
        </p:nvPicPr>
        <p:blipFill>
          <a:blip r:embed="rId2" cstate="print"/>
          <a:stretch>
            <a:fillRect/>
          </a:stretch>
        </p:blipFill>
        <p:spPr>
          <a:xfrm rot="10800000">
            <a:off x="539552" y="332656"/>
            <a:ext cx="2239314" cy="3140360"/>
          </a:xfrm>
          <a:prstGeom prst="rect">
            <a:avLst/>
          </a:prstGeom>
          <a:solidFill>
            <a:srgbClr val="FFFFFF">
              <a:shade val="85000"/>
            </a:srgbClr>
          </a:solidFill>
          <a:ln w="88900" cap="sq">
            <a:solidFill>
              <a:schemeClr val="accent6">
                <a:lumMod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CasellaDiTesto 3"/>
          <p:cNvSpPr txBox="1"/>
          <p:nvPr/>
        </p:nvSpPr>
        <p:spPr>
          <a:xfrm>
            <a:off x="2843808" y="404664"/>
            <a:ext cx="370614" cy="2585323"/>
          </a:xfrm>
          <a:prstGeom prst="rect">
            <a:avLst/>
          </a:prstGeom>
          <a:noFill/>
        </p:spPr>
        <p:txBody>
          <a:bodyPr wrap="none" rtlCol="0">
            <a:spAutoFit/>
          </a:bodyPr>
          <a:lstStyle/>
          <a:p>
            <a:r>
              <a:rPr lang="it-IT" dirty="0" smtClean="0"/>
              <a:t>F</a:t>
            </a:r>
          </a:p>
          <a:p>
            <a:r>
              <a:rPr lang="it-IT" dirty="0" smtClean="0"/>
              <a:t>E</a:t>
            </a:r>
          </a:p>
          <a:p>
            <a:r>
              <a:rPr lang="it-IT" dirty="0" smtClean="0"/>
              <a:t>D</a:t>
            </a:r>
          </a:p>
          <a:p>
            <a:r>
              <a:rPr lang="it-IT" dirty="0" smtClean="0"/>
              <a:t>E</a:t>
            </a:r>
          </a:p>
          <a:p>
            <a:r>
              <a:rPr lang="it-IT" dirty="0" smtClean="0"/>
              <a:t>R</a:t>
            </a:r>
          </a:p>
          <a:p>
            <a:r>
              <a:rPr lang="it-IT" dirty="0" smtClean="0"/>
              <a:t>I</a:t>
            </a:r>
          </a:p>
          <a:p>
            <a:r>
              <a:rPr lang="it-IT" dirty="0" smtClean="0"/>
              <a:t>C</a:t>
            </a:r>
          </a:p>
          <a:p>
            <a:r>
              <a:rPr lang="it-IT" dirty="0" smtClean="0"/>
              <a:t>O</a:t>
            </a:r>
          </a:p>
          <a:p>
            <a:endParaRPr lang="it-IT" dirty="0"/>
          </a:p>
        </p:txBody>
      </p:sp>
      <p:pic>
        <p:nvPicPr>
          <p:cNvPr id="5" name="Immagine 4" descr="YVIIYV7.jpg"/>
          <p:cNvPicPr>
            <a:picLocks noChangeAspect="1"/>
          </p:cNvPicPr>
          <p:nvPr/>
        </p:nvPicPr>
        <p:blipFill>
          <a:blip r:embed="rId3" cstate="print"/>
          <a:stretch>
            <a:fillRect/>
          </a:stretch>
        </p:blipFill>
        <p:spPr>
          <a:xfrm rot="16200000">
            <a:off x="3774421" y="-237917"/>
            <a:ext cx="2580808" cy="3577938"/>
          </a:xfrm>
          <a:prstGeom prst="rect">
            <a:avLst/>
          </a:prstGeom>
          <a:solidFill>
            <a:srgbClr val="FFFFFF">
              <a:shade val="85000"/>
            </a:srgbClr>
          </a:solidFill>
          <a:ln w="88900" cap="sq">
            <a:solidFill>
              <a:schemeClr val="accent6">
                <a:lumMod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CasellaDiTesto 5"/>
          <p:cNvSpPr txBox="1"/>
          <p:nvPr/>
        </p:nvSpPr>
        <p:spPr>
          <a:xfrm>
            <a:off x="7020272" y="332656"/>
            <a:ext cx="958917" cy="369332"/>
          </a:xfrm>
          <a:prstGeom prst="rect">
            <a:avLst/>
          </a:prstGeom>
          <a:noFill/>
        </p:spPr>
        <p:txBody>
          <a:bodyPr wrap="none" rtlCol="0">
            <a:spAutoFit/>
          </a:bodyPr>
          <a:lstStyle/>
          <a:p>
            <a:r>
              <a:rPr lang="it-IT" dirty="0" smtClean="0"/>
              <a:t>GIULIA</a:t>
            </a:r>
            <a:endParaRPr lang="it-IT" dirty="0"/>
          </a:p>
        </p:txBody>
      </p:sp>
      <p:sp>
        <p:nvSpPr>
          <p:cNvPr id="8" name="CasellaDiTesto 7"/>
          <p:cNvSpPr txBox="1"/>
          <p:nvPr/>
        </p:nvSpPr>
        <p:spPr>
          <a:xfrm>
            <a:off x="5220072" y="3573016"/>
            <a:ext cx="1054776" cy="369332"/>
          </a:xfrm>
          <a:prstGeom prst="rect">
            <a:avLst/>
          </a:prstGeom>
          <a:noFill/>
        </p:spPr>
        <p:txBody>
          <a:bodyPr wrap="none" rtlCol="0">
            <a:spAutoFit/>
          </a:bodyPr>
          <a:lstStyle/>
          <a:p>
            <a:r>
              <a:rPr lang="it-IT" dirty="0" smtClean="0"/>
              <a:t>AGNESE</a:t>
            </a:r>
            <a:endParaRPr lang="it-IT" dirty="0"/>
          </a:p>
        </p:txBody>
      </p:sp>
      <p:pic>
        <p:nvPicPr>
          <p:cNvPr id="9" name="Immagine 8" descr="POLIFEMO.jpg"/>
          <p:cNvPicPr>
            <a:picLocks noChangeAspect="1"/>
          </p:cNvPicPr>
          <p:nvPr/>
        </p:nvPicPr>
        <p:blipFill>
          <a:blip r:embed="rId4" cstate="print"/>
          <a:stretch>
            <a:fillRect/>
          </a:stretch>
        </p:blipFill>
        <p:spPr>
          <a:xfrm>
            <a:off x="2546058" y="3068960"/>
            <a:ext cx="2537795" cy="3543100"/>
          </a:xfrm>
          <a:prstGeom prst="rect">
            <a:avLst/>
          </a:prstGeom>
          <a:solidFill>
            <a:srgbClr val="FFFFFF">
              <a:shade val="85000"/>
            </a:srgbClr>
          </a:solidFill>
          <a:ln w="88900" cap="sq">
            <a:solidFill>
              <a:schemeClr val="accent6">
                <a:lumMod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CasellaDiTesto 9"/>
          <p:cNvSpPr txBox="1"/>
          <p:nvPr/>
        </p:nvSpPr>
        <p:spPr>
          <a:xfrm>
            <a:off x="2123728" y="3861048"/>
            <a:ext cx="370614" cy="2585323"/>
          </a:xfrm>
          <a:prstGeom prst="rect">
            <a:avLst/>
          </a:prstGeom>
          <a:noFill/>
        </p:spPr>
        <p:txBody>
          <a:bodyPr wrap="none" rtlCol="0">
            <a:spAutoFit/>
          </a:bodyPr>
          <a:lstStyle/>
          <a:p>
            <a:r>
              <a:rPr lang="it-IT" dirty="0" smtClean="0"/>
              <a:t>F</a:t>
            </a:r>
          </a:p>
          <a:p>
            <a:r>
              <a:rPr lang="it-IT" dirty="0" smtClean="0"/>
              <a:t>R</a:t>
            </a:r>
          </a:p>
          <a:p>
            <a:r>
              <a:rPr lang="it-IT" dirty="0" smtClean="0"/>
              <a:t>A</a:t>
            </a:r>
          </a:p>
          <a:p>
            <a:r>
              <a:rPr lang="it-IT" dirty="0" smtClean="0"/>
              <a:t>N</a:t>
            </a:r>
          </a:p>
          <a:p>
            <a:r>
              <a:rPr lang="it-IT" dirty="0" smtClean="0"/>
              <a:t>C</a:t>
            </a:r>
          </a:p>
          <a:p>
            <a:r>
              <a:rPr lang="it-IT" dirty="0" smtClean="0"/>
              <a:t>E</a:t>
            </a:r>
          </a:p>
          <a:p>
            <a:r>
              <a:rPr lang="it-IT" dirty="0" smtClean="0"/>
              <a:t>S</a:t>
            </a:r>
          </a:p>
          <a:p>
            <a:r>
              <a:rPr lang="it-IT" dirty="0" smtClean="0"/>
              <a:t>C</a:t>
            </a:r>
          </a:p>
          <a:p>
            <a:r>
              <a:rPr lang="it-IT" dirty="0" smtClean="0"/>
              <a:t>O</a:t>
            </a:r>
            <a:endParaRPr lang="it-IT" dirty="0"/>
          </a:p>
        </p:txBody>
      </p:sp>
      <p:sp>
        <p:nvSpPr>
          <p:cNvPr id="13" name="Rettangolo 12"/>
          <p:cNvSpPr/>
          <p:nvPr/>
        </p:nvSpPr>
        <p:spPr>
          <a:xfrm>
            <a:off x="5724128" y="2924944"/>
            <a:ext cx="3168352" cy="646331"/>
          </a:xfrm>
          <a:prstGeom prst="rect">
            <a:avLst/>
          </a:prstGeom>
        </p:spPr>
        <p:txBody>
          <a:bodyPr wrap="square">
            <a:spAutoFit/>
          </a:bodyPr>
          <a:lstStyle/>
          <a:p>
            <a:r>
              <a:rPr lang="it-IT" dirty="0" smtClean="0">
                <a:solidFill>
                  <a:schemeClr val="bg1"/>
                </a:solidFill>
                <a:hlinkClick r:id="rId5"/>
              </a:rPr>
              <a:t>http://www.raffaellostudenti.it/</a:t>
            </a:r>
            <a:r>
              <a:rPr lang="it-IT" dirty="0" err="1" smtClean="0">
                <a:solidFill>
                  <a:schemeClr val="bg1"/>
                </a:solidFill>
                <a:hlinkClick r:id="rId5"/>
              </a:rPr>
              <a:t>ulisse</a:t>
            </a:r>
            <a:r>
              <a:rPr lang="it-IT" dirty="0" smtClean="0">
                <a:solidFill>
                  <a:schemeClr val="bg1"/>
                </a:solidFill>
                <a:hlinkClick r:id="rId5"/>
              </a:rPr>
              <a:t>/vu_00_intro.html</a:t>
            </a:r>
            <a:endParaRPr lang="it-IT" dirty="0">
              <a:solidFill>
                <a:schemeClr val="bg1"/>
              </a:solidFill>
            </a:endParaRPr>
          </a:p>
        </p:txBody>
      </p:sp>
      <p:pic>
        <p:nvPicPr>
          <p:cNvPr id="7" name="Immagine 6" descr="YVIIYV8.jpg"/>
          <p:cNvPicPr>
            <a:picLocks noChangeAspect="1"/>
          </p:cNvPicPr>
          <p:nvPr/>
        </p:nvPicPr>
        <p:blipFill>
          <a:blip r:embed="rId6" cstate="print"/>
          <a:stretch>
            <a:fillRect/>
          </a:stretch>
        </p:blipFill>
        <p:spPr>
          <a:xfrm rot="16200000">
            <a:off x="5396277" y="3684843"/>
            <a:ext cx="2311886" cy="3240360"/>
          </a:xfrm>
          <a:prstGeom prst="rect">
            <a:avLst/>
          </a:prstGeom>
          <a:solidFill>
            <a:srgbClr val="FFFFFF">
              <a:shade val="85000"/>
            </a:srgbClr>
          </a:solidFill>
          <a:ln w="88900" cap="sq">
            <a:solidFill>
              <a:schemeClr val="accent6">
                <a:lumMod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Freccia in giù 13"/>
          <p:cNvSpPr/>
          <p:nvPr/>
        </p:nvSpPr>
        <p:spPr>
          <a:xfrm>
            <a:off x="8388424" y="1988840"/>
            <a:ext cx="288032" cy="8640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CasellaDiTesto 15"/>
          <p:cNvSpPr txBox="1"/>
          <p:nvPr/>
        </p:nvSpPr>
        <p:spPr>
          <a:xfrm>
            <a:off x="539552" y="4149080"/>
            <a:ext cx="1589731" cy="923330"/>
          </a:xfrm>
          <a:prstGeom prst="rect">
            <a:avLst/>
          </a:prstGeom>
          <a:noFill/>
        </p:spPr>
        <p:txBody>
          <a:bodyPr wrap="none" rtlCol="0">
            <a:spAutoFit/>
          </a:bodyPr>
          <a:lstStyle/>
          <a:p>
            <a:r>
              <a:rPr lang="it-IT" dirty="0" smtClean="0"/>
              <a:t>(vai ancora</a:t>
            </a:r>
          </a:p>
          <a:p>
            <a:r>
              <a:rPr lang="it-IT" dirty="0" smtClean="0"/>
              <a:t>avanti, è quasi</a:t>
            </a:r>
          </a:p>
          <a:p>
            <a:r>
              <a:rPr lang="it-IT" dirty="0" smtClean="0"/>
              <a:t>finito!!!)</a:t>
            </a:r>
            <a:endParaRPr lang="it-IT" dirty="0"/>
          </a:p>
        </p:txBody>
      </p:sp>
      <p:sp>
        <p:nvSpPr>
          <p:cNvPr id="17" name="Freccia in giù 16"/>
          <p:cNvSpPr/>
          <p:nvPr/>
        </p:nvSpPr>
        <p:spPr>
          <a:xfrm>
            <a:off x="899592" y="5229200"/>
            <a:ext cx="432048" cy="9361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39552" y="548680"/>
            <a:ext cx="7541103" cy="3416320"/>
          </a:xfrm>
          <a:prstGeom prst="rect">
            <a:avLst/>
          </a:prstGeom>
          <a:noFill/>
        </p:spPr>
        <p:txBody>
          <a:bodyPr wrap="square" rtlCol="0">
            <a:spAutoFit/>
          </a:bodyPr>
          <a:lstStyle/>
          <a:p>
            <a:r>
              <a:rPr lang="it-IT" dirty="0" smtClean="0"/>
              <a:t>CIRCLE-TIME</a:t>
            </a:r>
          </a:p>
          <a:p>
            <a:endParaRPr lang="it-IT" dirty="0" smtClean="0"/>
          </a:p>
          <a:p>
            <a:r>
              <a:rPr lang="it-IT" dirty="0" smtClean="0"/>
              <a:t>COSA </a:t>
            </a:r>
            <a:r>
              <a:rPr lang="it-IT" dirty="0" err="1" smtClean="0"/>
              <a:t>CI</a:t>
            </a:r>
            <a:r>
              <a:rPr lang="it-IT" dirty="0" smtClean="0"/>
              <a:t> HA INSEGNATO L’EPISODIO </a:t>
            </a:r>
            <a:r>
              <a:rPr lang="it-IT" dirty="0" err="1" smtClean="0"/>
              <a:t>DI</a:t>
            </a:r>
            <a:r>
              <a:rPr lang="it-IT" dirty="0" smtClean="0"/>
              <a:t> ULISSE E POLIFEMO?</a:t>
            </a:r>
          </a:p>
          <a:p>
            <a:endParaRPr lang="it-IT" dirty="0" smtClean="0"/>
          </a:p>
          <a:p>
            <a:pPr>
              <a:buFontTx/>
              <a:buChar char="-"/>
            </a:pPr>
            <a:r>
              <a:rPr lang="it-IT" dirty="0" smtClean="0"/>
              <a:t>Si possono vincere le persone più forti di noi usando l’intelligenza (Alice),</a:t>
            </a:r>
          </a:p>
          <a:p>
            <a:r>
              <a:rPr lang="it-IT" dirty="0" smtClean="0"/>
              <a:t>  per  esempio i bulli (Alessandro)</a:t>
            </a:r>
          </a:p>
          <a:p>
            <a:r>
              <a:rPr lang="it-IT" dirty="0" smtClean="0"/>
              <a:t>-L’astuzia (la riflessione ) vince la forza (Federico)</a:t>
            </a:r>
          </a:p>
          <a:p>
            <a:r>
              <a:rPr lang="it-IT" dirty="0" smtClean="0"/>
              <a:t>-L’ospitalità  era, presso i Greci, sacra (Giulia)</a:t>
            </a:r>
          </a:p>
          <a:p>
            <a:endParaRPr lang="it-IT" dirty="0" smtClean="0"/>
          </a:p>
          <a:p>
            <a:endParaRPr lang="it-IT" dirty="0" smtClean="0"/>
          </a:p>
          <a:p>
            <a:endParaRPr lang="it-IT" dirty="0" smtClean="0"/>
          </a:p>
          <a:p>
            <a:pPr>
              <a:buFontTx/>
              <a:buChar char="-"/>
            </a:pPr>
            <a:endParaRPr lang="it-IT" dirty="0" smtClean="0"/>
          </a:p>
        </p:txBody>
      </p:sp>
      <p:sp>
        <p:nvSpPr>
          <p:cNvPr id="3" name="Ovale 2"/>
          <p:cNvSpPr/>
          <p:nvPr/>
        </p:nvSpPr>
        <p:spPr>
          <a:xfrm>
            <a:off x="899592" y="3789040"/>
            <a:ext cx="1944216" cy="15121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Cosa è</a:t>
            </a:r>
          </a:p>
          <a:p>
            <a:pPr algn="ctr"/>
            <a:r>
              <a:rPr lang="it-IT" dirty="0" smtClean="0"/>
              <a:t>l’ospitalità?</a:t>
            </a:r>
            <a:endParaRPr lang="it-IT" dirty="0"/>
          </a:p>
        </p:txBody>
      </p:sp>
      <p:cxnSp>
        <p:nvCxnSpPr>
          <p:cNvPr id="5" name="Connettore 2 4"/>
          <p:cNvCxnSpPr>
            <a:stCxn id="3" idx="7"/>
          </p:cNvCxnSpPr>
          <p:nvPr/>
        </p:nvCxnSpPr>
        <p:spPr>
          <a:xfrm flipV="1">
            <a:off x="2559084" y="4005064"/>
            <a:ext cx="1076812" cy="54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Connettore 2 6"/>
          <p:cNvCxnSpPr/>
          <p:nvPr/>
        </p:nvCxnSpPr>
        <p:spPr>
          <a:xfrm>
            <a:off x="2915816" y="4509120"/>
            <a:ext cx="79208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Connettore 2 8"/>
          <p:cNvCxnSpPr>
            <a:stCxn id="3" idx="5"/>
          </p:cNvCxnSpPr>
          <p:nvPr/>
        </p:nvCxnSpPr>
        <p:spPr>
          <a:xfrm>
            <a:off x="2559084" y="5079756"/>
            <a:ext cx="1076812" cy="54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onnettore 2 12"/>
          <p:cNvCxnSpPr>
            <a:stCxn id="3" idx="4"/>
          </p:cNvCxnSpPr>
          <p:nvPr/>
        </p:nvCxnSpPr>
        <p:spPr>
          <a:xfrm flipH="1">
            <a:off x="1835696" y="5301208"/>
            <a:ext cx="36004"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nettore 2 14"/>
          <p:cNvCxnSpPr>
            <a:stCxn id="3" idx="3"/>
          </p:cNvCxnSpPr>
          <p:nvPr/>
        </p:nvCxnSpPr>
        <p:spPr>
          <a:xfrm flipH="1">
            <a:off x="827584" y="5079756"/>
            <a:ext cx="356732" cy="5094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Connettore 2 16"/>
          <p:cNvCxnSpPr>
            <a:stCxn id="3" idx="3"/>
          </p:cNvCxnSpPr>
          <p:nvPr/>
        </p:nvCxnSpPr>
        <p:spPr>
          <a:xfrm>
            <a:off x="1184316" y="5079756"/>
            <a:ext cx="3308" cy="1085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Connettore 2 18"/>
          <p:cNvCxnSpPr>
            <a:stCxn id="3" idx="7"/>
          </p:cNvCxnSpPr>
          <p:nvPr/>
        </p:nvCxnSpPr>
        <p:spPr>
          <a:xfrm flipV="1">
            <a:off x="2559084" y="3356992"/>
            <a:ext cx="1436852" cy="653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Connettore 2 20"/>
          <p:cNvCxnSpPr>
            <a:stCxn id="3" idx="5"/>
          </p:cNvCxnSpPr>
          <p:nvPr/>
        </p:nvCxnSpPr>
        <p:spPr>
          <a:xfrm>
            <a:off x="2559084" y="5079756"/>
            <a:ext cx="716772" cy="9415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CasellaDiTesto 21"/>
          <p:cNvSpPr txBox="1"/>
          <p:nvPr/>
        </p:nvSpPr>
        <p:spPr>
          <a:xfrm>
            <a:off x="3995936" y="3140968"/>
            <a:ext cx="1334020" cy="369332"/>
          </a:xfrm>
          <a:prstGeom prst="rect">
            <a:avLst/>
          </a:prstGeom>
          <a:noFill/>
        </p:spPr>
        <p:txBody>
          <a:bodyPr wrap="none" rtlCol="0">
            <a:spAutoFit/>
          </a:bodyPr>
          <a:lstStyle/>
          <a:p>
            <a:r>
              <a:rPr lang="it-IT" dirty="0" smtClean="0"/>
              <a:t>accoglienza</a:t>
            </a:r>
            <a:endParaRPr lang="it-IT" dirty="0"/>
          </a:p>
        </p:txBody>
      </p:sp>
      <p:sp>
        <p:nvSpPr>
          <p:cNvPr id="23" name="CasellaDiTesto 22"/>
          <p:cNvSpPr txBox="1"/>
          <p:nvPr/>
        </p:nvSpPr>
        <p:spPr>
          <a:xfrm>
            <a:off x="3635896" y="3717032"/>
            <a:ext cx="1446230" cy="369332"/>
          </a:xfrm>
          <a:prstGeom prst="rect">
            <a:avLst/>
          </a:prstGeom>
          <a:noFill/>
        </p:spPr>
        <p:txBody>
          <a:bodyPr wrap="none" rtlCol="0">
            <a:spAutoFit/>
          </a:bodyPr>
          <a:lstStyle/>
          <a:p>
            <a:r>
              <a:rPr lang="it-IT" dirty="0" smtClean="0"/>
              <a:t>disponibilità</a:t>
            </a:r>
            <a:endParaRPr lang="it-IT" dirty="0"/>
          </a:p>
        </p:txBody>
      </p:sp>
      <p:sp>
        <p:nvSpPr>
          <p:cNvPr id="24" name="CasellaDiTesto 23"/>
          <p:cNvSpPr txBox="1"/>
          <p:nvPr/>
        </p:nvSpPr>
        <p:spPr>
          <a:xfrm>
            <a:off x="3779912" y="4293096"/>
            <a:ext cx="1144865" cy="369332"/>
          </a:xfrm>
          <a:prstGeom prst="rect">
            <a:avLst/>
          </a:prstGeom>
          <a:noFill/>
        </p:spPr>
        <p:txBody>
          <a:bodyPr wrap="none" rtlCol="0">
            <a:spAutoFit/>
          </a:bodyPr>
          <a:lstStyle/>
          <a:p>
            <a:r>
              <a:rPr lang="it-IT" dirty="0" smtClean="0"/>
              <a:t>altruismo</a:t>
            </a:r>
            <a:endParaRPr lang="it-IT" dirty="0"/>
          </a:p>
        </p:txBody>
      </p:sp>
      <p:sp>
        <p:nvSpPr>
          <p:cNvPr id="25" name="CasellaDiTesto 24"/>
          <p:cNvSpPr txBox="1"/>
          <p:nvPr/>
        </p:nvSpPr>
        <p:spPr>
          <a:xfrm>
            <a:off x="3707904" y="4869160"/>
            <a:ext cx="1231427" cy="369332"/>
          </a:xfrm>
          <a:prstGeom prst="rect">
            <a:avLst/>
          </a:prstGeom>
          <a:noFill/>
        </p:spPr>
        <p:txBody>
          <a:bodyPr wrap="none" rtlCol="0">
            <a:spAutoFit/>
          </a:bodyPr>
          <a:lstStyle/>
          <a:p>
            <a:r>
              <a:rPr lang="it-IT" dirty="0" smtClean="0"/>
              <a:t>solidarietà</a:t>
            </a:r>
            <a:endParaRPr lang="it-IT" dirty="0"/>
          </a:p>
        </p:txBody>
      </p:sp>
      <p:sp>
        <p:nvSpPr>
          <p:cNvPr id="26" name="CasellaDiTesto 25"/>
          <p:cNvSpPr txBox="1"/>
          <p:nvPr/>
        </p:nvSpPr>
        <p:spPr>
          <a:xfrm>
            <a:off x="3275856" y="5877272"/>
            <a:ext cx="1447512" cy="369332"/>
          </a:xfrm>
          <a:prstGeom prst="rect">
            <a:avLst/>
          </a:prstGeom>
          <a:noFill/>
        </p:spPr>
        <p:txBody>
          <a:bodyPr wrap="none" rtlCol="0">
            <a:spAutoFit/>
          </a:bodyPr>
          <a:lstStyle/>
          <a:p>
            <a:r>
              <a:rPr lang="it-IT" dirty="0" smtClean="0"/>
              <a:t>condivisione</a:t>
            </a:r>
            <a:endParaRPr lang="it-IT" dirty="0"/>
          </a:p>
        </p:txBody>
      </p:sp>
      <p:sp>
        <p:nvSpPr>
          <p:cNvPr id="29" name="CasellaDiTesto 28"/>
          <p:cNvSpPr txBox="1"/>
          <p:nvPr/>
        </p:nvSpPr>
        <p:spPr>
          <a:xfrm>
            <a:off x="323528" y="5517232"/>
            <a:ext cx="761875" cy="369332"/>
          </a:xfrm>
          <a:prstGeom prst="rect">
            <a:avLst/>
          </a:prstGeom>
          <a:noFill/>
        </p:spPr>
        <p:txBody>
          <a:bodyPr wrap="none" rtlCol="0">
            <a:spAutoFit/>
          </a:bodyPr>
          <a:lstStyle/>
          <a:p>
            <a:r>
              <a:rPr lang="it-IT" dirty="0" smtClean="0"/>
              <a:t>invito</a:t>
            </a:r>
            <a:endParaRPr lang="it-IT" dirty="0"/>
          </a:p>
        </p:txBody>
      </p:sp>
      <p:sp>
        <p:nvSpPr>
          <p:cNvPr id="30" name="CasellaDiTesto 29"/>
          <p:cNvSpPr txBox="1"/>
          <p:nvPr/>
        </p:nvSpPr>
        <p:spPr>
          <a:xfrm>
            <a:off x="899592" y="6165304"/>
            <a:ext cx="882101" cy="369332"/>
          </a:xfrm>
          <a:prstGeom prst="rect">
            <a:avLst/>
          </a:prstGeom>
          <a:noFill/>
        </p:spPr>
        <p:txBody>
          <a:bodyPr wrap="none" rtlCol="0">
            <a:spAutoFit/>
          </a:bodyPr>
          <a:lstStyle/>
          <a:p>
            <a:r>
              <a:rPr lang="it-IT" dirty="0" smtClean="0"/>
              <a:t>ascolto</a:t>
            </a:r>
            <a:endParaRPr lang="it-IT" dirty="0"/>
          </a:p>
        </p:txBody>
      </p:sp>
      <p:sp>
        <p:nvSpPr>
          <p:cNvPr id="31" name="CasellaDiTesto 30"/>
          <p:cNvSpPr txBox="1"/>
          <p:nvPr/>
        </p:nvSpPr>
        <p:spPr>
          <a:xfrm>
            <a:off x="1763688" y="5805264"/>
            <a:ext cx="994183" cy="369332"/>
          </a:xfrm>
          <a:prstGeom prst="rect">
            <a:avLst/>
          </a:prstGeom>
          <a:noFill/>
        </p:spPr>
        <p:txBody>
          <a:bodyPr wrap="none" rtlCol="0">
            <a:spAutoFit/>
          </a:bodyPr>
          <a:lstStyle/>
          <a:p>
            <a:r>
              <a:rPr lang="it-IT" dirty="0" smtClean="0"/>
              <a:t>empatia</a:t>
            </a:r>
            <a:endParaRPr lang="it-IT" dirty="0"/>
          </a:p>
        </p:txBody>
      </p:sp>
      <p:sp>
        <p:nvSpPr>
          <p:cNvPr id="20" name="CasellaDiTesto 19"/>
          <p:cNvSpPr txBox="1"/>
          <p:nvPr/>
        </p:nvSpPr>
        <p:spPr>
          <a:xfrm>
            <a:off x="6084168" y="3212976"/>
            <a:ext cx="2395336" cy="2585323"/>
          </a:xfrm>
          <a:prstGeom prst="rect">
            <a:avLst/>
          </a:prstGeom>
          <a:noFill/>
        </p:spPr>
        <p:txBody>
          <a:bodyPr wrap="none" rtlCol="0">
            <a:spAutoFit/>
          </a:bodyPr>
          <a:lstStyle/>
          <a:p>
            <a:r>
              <a:rPr lang="it-IT" dirty="0" smtClean="0"/>
              <a:t>IO </a:t>
            </a:r>
            <a:r>
              <a:rPr lang="it-IT" dirty="0" err="1" smtClean="0"/>
              <a:t>MI</a:t>
            </a:r>
            <a:r>
              <a:rPr lang="it-IT" dirty="0" smtClean="0"/>
              <a:t> SENTO </a:t>
            </a:r>
          </a:p>
          <a:p>
            <a:r>
              <a:rPr lang="it-IT" dirty="0" smtClean="0"/>
              <a:t>ACCOLTO QUANDO:</a:t>
            </a:r>
          </a:p>
          <a:p>
            <a:r>
              <a:rPr lang="it-IT" dirty="0" smtClean="0"/>
              <a:t>-sono invitato</a:t>
            </a:r>
          </a:p>
          <a:p>
            <a:r>
              <a:rPr lang="it-IT" dirty="0" smtClean="0"/>
              <a:t>-quando condivido</a:t>
            </a:r>
          </a:p>
          <a:p>
            <a:r>
              <a:rPr lang="it-IT" dirty="0" smtClean="0"/>
              <a:t>gioie, pensieri, </a:t>
            </a:r>
          </a:p>
          <a:p>
            <a:r>
              <a:rPr lang="it-IT" dirty="0" smtClean="0"/>
              <a:t>… preoccupazioni</a:t>
            </a:r>
          </a:p>
          <a:p>
            <a:r>
              <a:rPr lang="it-IT" dirty="0" smtClean="0"/>
              <a:t>-quando qualcuno</a:t>
            </a:r>
          </a:p>
          <a:p>
            <a:r>
              <a:rPr lang="it-IT" dirty="0" smtClean="0"/>
              <a:t> mi ascolta</a:t>
            </a:r>
          </a:p>
          <a:p>
            <a:endParaRPr lang="it-IT"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71600" y="980728"/>
            <a:ext cx="6768752" cy="646331"/>
          </a:xfrm>
          <a:prstGeom prst="rect">
            <a:avLst/>
          </a:prstGeom>
          <a:noFill/>
        </p:spPr>
        <p:txBody>
          <a:bodyPr wrap="square" rtlCol="0">
            <a:spAutoFit/>
          </a:bodyPr>
          <a:lstStyle/>
          <a:p>
            <a:pPr algn="ctr"/>
            <a:r>
              <a:rPr lang="it-IT" sz="3600" dirty="0" smtClean="0"/>
              <a:t>PERSEO E  MEDUSA</a:t>
            </a:r>
            <a:endParaRPr lang="it-IT" sz="3600" dirty="0"/>
          </a:p>
        </p:txBody>
      </p:sp>
      <p:sp>
        <p:nvSpPr>
          <p:cNvPr id="3" name="CasellaDiTesto 2"/>
          <p:cNvSpPr txBox="1"/>
          <p:nvPr/>
        </p:nvSpPr>
        <p:spPr>
          <a:xfrm>
            <a:off x="539552" y="1844824"/>
            <a:ext cx="8208912" cy="3139321"/>
          </a:xfrm>
          <a:prstGeom prst="rect">
            <a:avLst/>
          </a:prstGeom>
          <a:noFill/>
        </p:spPr>
        <p:txBody>
          <a:bodyPr wrap="square" rtlCol="0">
            <a:spAutoFit/>
          </a:bodyPr>
          <a:lstStyle/>
          <a:p>
            <a:r>
              <a:rPr lang="it-IT" dirty="0" smtClean="0"/>
              <a:t>Il re </a:t>
            </a:r>
            <a:r>
              <a:rPr lang="it-IT" dirty="0" err="1" smtClean="0"/>
              <a:t>Polidette</a:t>
            </a:r>
            <a:r>
              <a:rPr lang="it-IT" dirty="0" smtClean="0"/>
              <a:t>  odiava Perseo e sperava di potersene liberare. Un giorno , mentre tutti portavano doni al re, Perseo gli chiese che cosa volesse; </a:t>
            </a:r>
            <a:r>
              <a:rPr lang="it-IT" dirty="0" err="1" smtClean="0"/>
              <a:t>Polidette</a:t>
            </a:r>
            <a:r>
              <a:rPr lang="it-IT" dirty="0" smtClean="0"/>
              <a:t> gli chiese la testa di Medusa, la strega della caverna. Mentre si preparava all’impresa, Perseo incontrò Minerva che gli consegnò una spada ed uno scudo  grande e lucido.</a:t>
            </a:r>
          </a:p>
          <a:p>
            <a:r>
              <a:rPr lang="it-IT" dirty="0" smtClean="0"/>
              <a:t>Quando Perseo arrivò nella spelonca di Medusa,  vide che dormiva , ma le serpi che aveva a posto dei capelli vegliavano su di lei; non poteva avvicinarsi più di tanto … la strega si sarebbe svegliata e lo avrebbe trasformato in pietra con il suo sguardo maligno. Perseo pensò e ripensò e alla fine decise di camminare all’indietro, di  prendere lo scudo lucente sul quale si rifletteva il mostro e vedere il punto in cui doveva tagliarle la testa; prese la spada e l’affondò il quel corpo orrendo.</a:t>
            </a:r>
            <a:endParaRPr lang="it-IT" dirty="0"/>
          </a:p>
        </p:txBody>
      </p:sp>
      <p:sp>
        <p:nvSpPr>
          <p:cNvPr id="4" name="CasellaDiTesto 3"/>
          <p:cNvSpPr txBox="1"/>
          <p:nvPr/>
        </p:nvSpPr>
        <p:spPr>
          <a:xfrm>
            <a:off x="3707904" y="5013176"/>
            <a:ext cx="1440160" cy="461665"/>
          </a:xfrm>
          <a:prstGeom prst="rect">
            <a:avLst/>
          </a:prstGeom>
          <a:noFill/>
        </p:spPr>
        <p:txBody>
          <a:bodyPr wrap="square" rtlCol="0">
            <a:spAutoFit/>
          </a:bodyPr>
          <a:lstStyle/>
          <a:p>
            <a:r>
              <a:rPr lang="it-IT" sz="2400" dirty="0" smtClean="0"/>
              <a:t>ALICE</a:t>
            </a:r>
            <a:endParaRPr lang="it-IT" sz="2400" dirty="0"/>
          </a:p>
        </p:txBody>
      </p:sp>
      <p:pic>
        <p:nvPicPr>
          <p:cNvPr id="5" name="Immagine 4" descr="medusa-caravaggio.jpg"/>
          <p:cNvPicPr>
            <a:picLocks noChangeAspect="1"/>
          </p:cNvPicPr>
          <p:nvPr/>
        </p:nvPicPr>
        <p:blipFill>
          <a:blip r:embed="rId2" cstate="print"/>
          <a:stretch>
            <a:fillRect/>
          </a:stretch>
        </p:blipFill>
        <p:spPr>
          <a:xfrm>
            <a:off x="467544" y="260648"/>
            <a:ext cx="1575383" cy="1577352"/>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Immagine 5" descr="Perseo-con-la-testa-di-Medusa-di-Benvenuto-Cellini.jpg"/>
          <p:cNvPicPr>
            <a:picLocks noChangeAspect="1"/>
          </p:cNvPicPr>
          <p:nvPr/>
        </p:nvPicPr>
        <p:blipFill>
          <a:blip r:embed="rId3" cstate="print"/>
          <a:stretch>
            <a:fillRect/>
          </a:stretch>
        </p:blipFill>
        <p:spPr>
          <a:xfrm>
            <a:off x="5220072" y="4797152"/>
            <a:ext cx="3312368" cy="1703504"/>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e 3"/>
          <p:cNvSpPr/>
          <p:nvPr/>
        </p:nvSpPr>
        <p:spPr>
          <a:xfrm>
            <a:off x="2555776" y="620688"/>
            <a:ext cx="4248472" cy="34563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 name="Immagine 1" descr="7.gif"/>
          <p:cNvPicPr>
            <a:picLocks noChangeAspect="1"/>
          </p:cNvPicPr>
          <p:nvPr/>
        </p:nvPicPr>
        <p:blipFill>
          <a:blip r:embed="rId2" cstate="print"/>
          <a:stretch>
            <a:fillRect/>
          </a:stretch>
        </p:blipFill>
        <p:spPr>
          <a:xfrm>
            <a:off x="2915816" y="1412776"/>
            <a:ext cx="3324225" cy="1352550"/>
          </a:xfrm>
          <a:prstGeom prst="rect">
            <a:avLst/>
          </a:prstGeom>
        </p:spPr>
      </p:pic>
      <p:sp>
        <p:nvSpPr>
          <p:cNvPr id="3" name="Rettangolo 2"/>
          <p:cNvSpPr/>
          <p:nvPr/>
        </p:nvSpPr>
        <p:spPr>
          <a:xfrm>
            <a:off x="2093144" y="2708920"/>
            <a:ext cx="5179559" cy="3293209"/>
          </a:xfrm>
          <a:prstGeom prst="rect">
            <a:avLst/>
          </a:prstGeom>
        </p:spPr>
        <p:txBody>
          <a:bodyPr wrap="none">
            <a:spAutoFit/>
          </a:bodyPr>
          <a:lstStyle/>
          <a:p>
            <a:pPr algn="ctr"/>
            <a:r>
              <a:rPr lang="it-IT" sz="3200" dirty="0" err="1" smtClean="0">
                <a:solidFill>
                  <a:srgbClr val="92D050"/>
                </a:solidFill>
              </a:rPr>
              <a:t>for</a:t>
            </a:r>
            <a:r>
              <a:rPr lang="it-IT" sz="3200" dirty="0" smtClean="0">
                <a:solidFill>
                  <a:srgbClr val="92D050"/>
                </a:solidFill>
              </a:rPr>
              <a:t>  </a:t>
            </a:r>
            <a:r>
              <a:rPr lang="it-IT" sz="3200" dirty="0" err="1" smtClean="0">
                <a:solidFill>
                  <a:srgbClr val="92D050"/>
                </a:solidFill>
              </a:rPr>
              <a:t>watching</a:t>
            </a:r>
            <a:r>
              <a:rPr lang="it-IT" sz="3200" dirty="0" smtClean="0">
                <a:solidFill>
                  <a:srgbClr val="92D050"/>
                </a:solidFill>
              </a:rPr>
              <a:t> </a:t>
            </a:r>
          </a:p>
          <a:p>
            <a:endParaRPr lang="it-IT" sz="3200" dirty="0" smtClean="0"/>
          </a:p>
          <a:p>
            <a:endParaRPr lang="it-IT" sz="3200" dirty="0" smtClean="0"/>
          </a:p>
          <a:p>
            <a:r>
              <a:rPr lang="it-IT" sz="3200" dirty="0" smtClean="0"/>
              <a:t>i MAGNIFICI </a:t>
            </a:r>
            <a:r>
              <a:rPr lang="it-IT" sz="4800" dirty="0" smtClean="0"/>
              <a:t>24</a:t>
            </a:r>
            <a:r>
              <a:rPr lang="it-IT" sz="3200" dirty="0" smtClean="0"/>
              <a:t> RAGAZZI </a:t>
            </a:r>
          </a:p>
          <a:p>
            <a:r>
              <a:rPr lang="it-IT" sz="3200" dirty="0" smtClean="0"/>
              <a:t>della  IVA e la MAESTRA</a:t>
            </a:r>
          </a:p>
          <a:p>
            <a:pPr algn="ctr"/>
            <a:r>
              <a:rPr lang="it-IT" sz="3200" dirty="0" smtClean="0"/>
              <a:t>LAURA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95536" y="476672"/>
            <a:ext cx="1363002" cy="369332"/>
          </a:xfrm>
          <a:prstGeom prst="rect">
            <a:avLst/>
          </a:prstGeom>
          <a:noFill/>
        </p:spPr>
        <p:txBody>
          <a:bodyPr wrap="none" rtlCol="0">
            <a:spAutoFit/>
          </a:bodyPr>
          <a:lstStyle/>
          <a:p>
            <a:r>
              <a:rPr lang="it-IT" dirty="0" smtClean="0"/>
              <a:t>RICCARDO</a:t>
            </a:r>
            <a:endParaRPr lang="it-IT" dirty="0"/>
          </a:p>
        </p:txBody>
      </p:sp>
      <p:sp>
        <p:nvSpPr>
          <p:cNvPr id="9" name="CasellaDiTesto 8"/>
          <p:cNvSpPr txBox="1"/>
          <p:nvPr/>
        </p:nvSpPr>
        <p:spPr>
          <a:xfrm>
            <a:off x="7092280" y="1196752"/>
            <a:ext cx="1274451" cy="369332"/>
          </a:xfrm>
          <a:prstGeom prst="rect">
            <a:avLst/>
          </a:prstGeom>
          <a:noFill/>
        </p:spPr>
        <p:txBody>
          <a:bodyPr wrap="none" rtlCol="0">
            <a:spAutoFit/>
          </a:bodyPr>
          <a:lstStyle/>
          <a:p>
            <a:r>
              <a:rPr lang="it-IT" dirty="0" smtClean="0">
                <a:solidFill>
                  <a:srgbClr val="00B050"/>
                </a:solidFill>
              </a:rPr>
              <a:t>RAFFAELE</a:t>
            </a:r>
            <a:endParaRPr lang="it-IT" dirty="0">
              <a:solidFill>
                <a:srgbClr val="00B050"/>
              </a:solidFill>
            </a:endParaRPr>
          </a:p>
        </p:txBody>
      </p:sp>
      <p:pic>
        <p:nvPicPr>
          <p:cNvPr id="10" name="Immagine 9" descr="MEDUSA4.jpg"/>
          <p:cNvPicPr>
            <a:picLocks noChangeAspect="1"/>
          </p:cNvPicPr>
          <p:nvPr/>
        </p:nvPicPr>
        <p:blipFill>
          <a:blip r:embed="rId3" cstate="print"/>
          <a:stretch>
            <a:fillRect/>
          </a:stretch>
        </p:blipFill>
        <p:spPr>
          <a:xfrm>
            <a:off x="6300192" y="1124744"/>
            <a:ext cx="2229869" cy="3101776"/>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Immagine 10" descr="MEDUSA41.jpg"/>
          <p:cNvPicPr>
            <a:picLocks noChangeAspect="1"/>
          </p:cNvPicPr>
          <p:nvPr/>
        </p:nvPicPr>
        <p:blipFill>
          <a:blip r:embed="rId4" cstate="print"/>
          <a:stretch>
            <a:fillRect/>
          </a:stretch>
        </p:blipFill>
        <p:spPr>
          <a:xfrm rot="16200000">
            <a:off x="909566" y="3779066"/>
            <a:ext cx="2296343" cy="3180387"/>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Immagine 2" descr="medusa.jpg"/>
          <p:cNvPicPr>
            <a:picLocks noChangeAspect="1"/>
          </p:cNvPicPr>
          <p:nvPr/>
        </p:nvPicPr>
        <p:blipFill>
          <a:blip r:embed="rId5" cstate="print"/>
          <a:stretch>
            <a:fillRect/>
          </a:stretch>
        </p:blipFill>
        <p:spPr>
          <a:xfrm rot="3340329">
            <a:off x="1037586" y="254964"/>
            <a:ext cx="2505510" cy="3575514"/>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Immagine 4" descr="MEDUSA 1.jpg"/>
          <p:cNvPicPr>
            <a:picLocks noChangeAspect="1"/>
          </p:cNvPicPr>
          <p:nvPr/>
        </p:nvPicPr>
        <p:blipFill>
          <a:blip r:embed="rId6" cstate="print"/>
          <a:stretch>
            <a:fillRect/>
          </a:stretch>
        </p:blipFill>
        <p:spPr>
          <a:xfrm rot="12029469">
            <a:off x="3956052" y="504079"/>
            <a:ext cx="2402067" cy="3318838"/>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CasellaDiTesto 5"/>
          <p:cNvSpPr txBox="1"/>
          <p:nvPr/>
        </p:nvSpPr>
        <p:spPr>
          <a:xfrm>
            <a:off x="4499992" y="620688"/>
            <a:ext cx="1122423" cy="369332"/>
          </a:xfrm>
          <a:prstGeom prst="rect">
            <a:avLst/>
          </a:prstGeom>
          <a:noFill/>
        </p:spPr>
        <p:txBody>
          <a:bodyPr wrap="none" rtlCol="0">
            <a:spAutoFit/>
          </a:bodyPr>
          <a:lstStyle/>
          <a:p>
            <a:r>
              <a:rPr lang="it-IT" dirty="0" smtClean="0">
                <a:solidFill>
                  <a:schemeClr val="bg1"/>
                </a:solidFill>
              </a:rPr>
              <a:t>ANDREA</a:t>
            </a:r>
            <a:endParaRPr lang="it-IT" dirty="0">
              <a:solidFill>
                <a:schemeClr val="bg1"/>
              </a:solidFill>
            </a:endParaRPr>
          </a:p>
        </p:txBody>
      </p:sp>
      <p:sp>
        <p:nvSpPr>
          <p:cNvPr id="12" name="CasellaDiTesto 11"/>
          <p:cNvSpPr txBox="1"/>
          <p:nvPr/>
        </p:nvSpPr>
        <p:spPr>
          <a:xfrm>
            <a:off x="251520" y="3861048"/>
            <a:ext cx="1224136" cy="369332"/>
          </a:xfrm>
          <a:prstGeom prst="rect">
            <a:avLst/>
          </a:prstGeom>
          <a:noFill/>
        </p:spPr>
        <p:txBody>
          <a:bodyPr wrap="square" rtlCol="0">
            <a:spAutoFit/>
          </a:bodyPr>
          <a:lstStyle/>
          <a:p>
            <a:r>
              <a:rPr lang="it-IT" dirty="0" smtClean="0"/>
              <a:t>SUMITRA</a:t>
            </a:r>
            <a:endParaRPr lang="it-IT" dirty="0"/>
          </a:p>
        </p:txBody>
      </p:sp>
      <p:sp>
        <p:nvSpPr>
          <p:cNvPr id="14" name="CasellaDiTesto 13"/>
          <p:cNvSpPr txBox="1"/>
          <p:nvPr/>
        </p:nvSpPr>
        <p:spPr>
          <a:xfrm>
            <a:off x="7164288" y="692696"/>
            <a:ext cx="1274451" cy="369332"/>
          </a:xfrm>
          <a:prstGeom prst="rect">
            <a:avLst/>
          </a:prstGeom>
          <a:noFill/>
        </p:spPr>
        <p:txBody>
          <a:bodyPr wrap="none" rtlCol="0">
            <a:spAutoFit/>
          </a:bodyPr>
          <a:lstStyle/>
          <a:p>
            <a:r>
              <a:rPr lang="it-IT" dirty="0" smtClean="0"/>
              <a:t>RAFFAELE</a:t>
            </a:r>
            <a:endParaRPr lang="it-IT" dirty="0"/>
          </a:p>
        </p:txBody>
      </p:sp>
      <p:sp>
        <p:nvSpPr>
          <p:cNvPr id="15" name="CasellaDiTesto 14"/>
          <p:cNvSpPr txBox="1"/>
          <p:nvPr/>
        </p:nvSpPr>
        <p:spPr>
          <a:xfrm>
            <a:off x="1907704" y="3789040"/>
            <a:ext cx="2669962" cy="369332"/>
          </a:xfrm>
          <a:prstGeom prst="rect">
            <a:avLst/>
          </a:prstGeom>
          <a:noFill/>
        </p:spPr>
        <p:txBody>
          <a:bodyPr wrap="none" rtlCol="0">
            <a:spAutoFit/>
          </a:bodyPr>
          <a:lstStyle/>
          <a:p>
            <a:r>
              <a:rPr lang="it-IT" dirty="0" smtClean="0"/>
              <a:t>(noi come </a:t>
            </a:r>
            <a:r>
              <a:rPr lang="it-IT" dirty="0" err="1" smtClean="0"/>
              <a:t>Cellini…quasi</a:t>
            </a:r>
            <a:r>
              <a:rPr lang="it-IT" dirty="0" smtClean="0"/>
              <a:t>)</a:t>
            </a:r>
            <a:endParaRPr lang="it-IT" dirty="0"/>
          </a:p>
        </p:txBody>
      </p:sp>
      <p:pic>
        <p:nvPicPr>
          <p:cNvPr id="16" name="Immagine 15" descr="christian.jpg"/>
          <p:cNvPicPr>
            <a:picLocks noChangeAspect="1"/>
          </p:cNvPicPr>
          <p:nvPr/>
        </p:nvPicPr>
        <p:blipFill>
          <a:blip r:embed="rId7" cstate="print"/>
          <a:stretch>
            <a:fillRect/>
          </a:stretch>
        </p:blipFill>
        <p:spPr>
          <a:xfrm>
            <a:off x="4572000" y="4221088"/>
            <a:ext cx="1705736" cy="2377210"/>
          </a:xfrm>
          <a:prstGeom prst="ellipse">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CasellaDiTesto 16"/>
          <p:cNvSpPr txBox="1"/>
          <p:nvPr/>
        </p:nvSpPr>
        <p:spPr>
          <a:xfrm>
            <a:off x="6300192" y="4653136"/>
            <a:ext cx="1405513" cy="369332"/>
          </a:xfrm>
          <a:prstGeom prst="rect">
            <a:avLst/>
          </a:prstGeom>
          <a:noFill/>
        </p:spPr>
        <p:txBody>
          <a:bodyPr wrap="none" rtlCol="0">
            <a:spAutoFit/>
          </a:bodyPr>
          <a:lstStyle/>
          <a:p>
            <a:r>
              <a:rPr lang="it-IT" dirty="0" smtClean="0"/>
              <a:t>CHRISTIAN</a:t>
            </a:r>
            <a:endParaRPr lang="it-IT" dirty="0"/>
          </a:p>
        </p:txBody>
      </p:sp>
      <p:sp>
        <p:nvSpPr>
          <p:cNvPr id="18" name="CasellaDiTesto 17"/>
          <p:cNvSpPr txBox="1"/>
          <p:nvPr/>
        </p:nvSpPr>
        <p:spPr>
          <a:xfrm>
            <a:off x="6300192" y="5877272"/>
            <a:ext cx="2478948" cy="369332"/>
          </a:xfrm>
          <a:prstGeom prst="rect">
            <a:avLst/>
          </a:prstGeom>
          <a:noFill/>
        </p:spPr>
        <p:txBody>
          <a:bodyPr wrap="none" rtlCol="0">
            <a:spAutoFit/>
          </a:bodyPr>
          <a:lstStyle/>
          <a:p>
            <a:r>
              <a:rPr lang="it-IT" dirty="0" smtClean="0"/>
              <a:t>(</a:t>
            </a:r>
            <a:r>
              <a:rPr lang="it-IT" dirty="0" err="1" smtClean="0"/>
              <a:t>…o</a:t>
            </a:r>
            <a:r>
              <a:rPr lang="it-IT" dirty="0" smtClean="0"/>
              <a:t> come Caravaggio?)</a:t>
            </a:r>
            <a:endParaRPr lang="it-IT"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331640" y="548680"/>
            <a:ext cx="5691430" cy="646331"/>
          </a:xfrm>
          <a:prstGeom prst="rect">
            <a:avLst/>
          </a:prstGeom>
          <a:noFill/>
        </p:spPr>
        <p:txBody>
          <a:bodyPr wrap="none" rtlCol="0">
            <a:spAutoFit/>
          </a:bodyPr>
          <a:lstStyle/>
          <a:p>
            <a:r>
              <a:rPr lang="it-IT" sz="3600" dirty="0" smtClean="0"/>
              <a:t>TESEO  E  IL MINOTAURO</a:t>
            </a:r>
            <a:endParaRPr lang="it-IT" sz="3600" dirty="0"/>
          </a:p>
        </p:txBody>
      </p:sp>
      <p:pic>
        <p:nvPicPr>
          <p:cNvPr id="3" name="Immagine 2" descr="minotauro.jpg"/>
          <p:cNvPicPr>
            <a:picLocks noChangeAspect="1"/>
          </p:cNvPicPr>
          <p:nvPr/>
        </p:nvPicPr>
        <p:blipFill>
          <a:blip r:embed="rId2" cstate="print"/>
          <a:stretch>
            <a:fillRect/>
          </a:stretch>
        </p:blipFill>
        <p:spPr>
          <a:xfrm rot="14716279">
            <a:off x="1053698" y="1670313"/>
            <a:ext cx="2169223" cy="2996952"/>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CasellaDiTesto 3"/>
          <p:cNvSpPr txBox="1"/>
          <p:nvPr/>
        </p:nvSpPr>
        <p:spPr>
          <a:xfrm>
            <a:off x="611560" y="1772816"/>
            <a:ext cx="1202573" cy="369332"/>
          </a:xfrm>
          <a:prstGeom prst="rect">
            <a:avLst/>
          </a:prstGeom>
          <a:noFill/>
        </p:spPr>
        <p:txBody>
          <a:bodyPr wrap="none" rtlCol="0">
            <a:spAutoFit/>
          </a:bodyPr>
          <a:lstStyle/>
          <a:p>
            <a:r>
              <a:rPr lang="it-IT" dirty="0" smtClean="0"/>
              <a:t>SUMITRA</a:t>
            </a:r>
            <a:endParaRPr lang="it-IT" dirty="0"/>
          </a:p>
        </p:txBody>
      </p:sp>
      <p:pic>
        <p:nvPicPr>
          <p:cNvPr id="5" name="Immagine 4" descr="minotauro1.jpg"/>
          <p:cNvPicPr>
            <a:picLocks noChangeAspect="1"/>
          </p:cNvPicPr>
          <p:nvPr/>
        </p:nvPicPr>
        <p:blipFill>
          <a:blip r:embed="rId3" cstate="print"/>
          <a:stretch>
            <a:fillRect/>
          </a:stretch>
        </p:blipFill>
        <p:spPr>
          <a:xfrm rot="16200000">
            <a:off x="5076056" y="764704"/>
            <a:ext cx="3108990" cy="4332012"/>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CasellaDiTesto 5"/>
          <p:cNvSpPr txBox="1"/>
          <p:nvPr/>
        </p:nvSpPr>
        <p:spPr>
          <a:xfrm>
            <a:off x="6876256" y="4797152"/>
            <a:ext cx="1363002" cy="369332"/>
          </a:xfrm>
          <a:prstGeom prst="rect">
            <a:avLst/>
          </a:prstGeom>
          <a:noFill/>
        </p:spPr>
        <p:txBody>
          <a:bodyPr wrap="none" rtlCol="0">
            <a:spAutoFit/>
          </a:bodyPr>
          <a:lstStyle/>
          <a:p>
            <a:r>
              <a:rPr lang="it-IT" dirty="0" smtClean="0"/>
              <a:t>RICCARDO</a:t>
            </a:r>
            <a:endParaRPr lang="it-IT" dirty="0"/>
          </a:p>
        </p:txBody>
      </p:sp>
      <p:pic>
        <p:nvPicPr>
          <p:cNvPr id="7" name="Immagine 6" descr="minotauro2.jpg"/>
          <p:cNvPicPr>
            <a:picLocks noChangeAspect="1"/>
          </p:cNvPicPr>
          <p:nvPr/>
        </p:nvPicPr>
        <p:blipFill>
          <a:blip r:embed="rId4" cstate="print"/>
          <a:stretch>
            <a:fillRect/>
          </a:stretch>
        </p:blipFill>
        <p:spPr>
          <a:xfrm rot="16200000">
            <a:off x="2245712" y="3577734"/>
            <a:ext cx="2547033" cy="3545709"/>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CasellaDiTesto 7"/>
          <p:cNvSpPr txBox="1"/>
          <p:nvPr/>
        </p:nvSpPr>
        <p:spPr>
          <a:xfrm>
            <a:off x="5436096" y="5949280"/>
            <a:ext cx="1492716" cy="369332"/>
          </a:xfrm>
          <a:prstGeom prst="rect">
            <a:avLst/>
          </a:prstGeom>
          <a:noFill/>
        </p:spPr>
        <p:txBody>
          <a:bodyPr wrap="none" rtlCol="0">
            <a:spAutoFit/>
          </a:bodyPr>
          <a:lstStyle/>
          <a:p>
            <a:r>
              <a:rPr lang="it-IT" dirty="0" smtClean="0"/>
              <a:t>FRANCESCA</a:t>
            </a:r>
            <a:endParaRPr lang="it-IT" dirty="0"/>
          </a:p>
        </p:txBody>
      </p:sp>
      <p:sp>
        <p:nvSpPr>
          <p:cNvPr id="9" name="CasellaDiTesto 8"/>
          <p:cNvSpPr txBox="1"/>
          <p:nvPr/>
        </p:nvSpPr>
        <p:spPr>
          <a:xfrm>
            <a:off x="323528" y="4941168"/>
            <a:ext cx="1197187" cy="646331"/>
          </a:xfrm>
          <a:prstGeom prst="rect">
            <a:avLst/>
          </a:prstGeom>
          <a:noFill/>
        </p:spPr>
        <p:txBody>
          <a:bodyPr wrap="none" rtlCol="0">
            <a:spAutoFit/>
          </a:bodyPr>
          <a:lstStyle/>
          <a:p>
            <a:r>
              <a:rPr lang="it-IT" dirty="0" smtClean="0"/>
              <a:t>(o come …</a:t>
            </a:r>
          </a:p>
          <a:p>
            <a:r>
              <a:rPr lang="it-IT" dirty="0" smtClean="0"/>
              <a:t>Picasso?)</a:t>
            </a:r>
            <a:endParaRPr lang="it-IT"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a:xfrm>
            <a:off x="457200" y="2564904"/>
            <a:ext cx="8229600" cy="3531096"/>
          </a:xfrm>
        </p:spPr>
        <p:txBody>
          <a:bodyPr/>
          <a:lstStyle/>
          <a:p>
            <a:pPr>
              <a:buNone/>
            </a:pPr>
            <a:r>
              <a:rPr lang="it-IT" dirty="0" smtClean="0"/>
              <a:t>-Cosa è un mostro?</a:t>
            </a:r>
          </a:p>
          <a:p>
            <a:pPr>
              <a:buNone/>
            </a:pPr>
            <a:r>
              <a:rPr lang="it-IT" dirty="0" err="1" smtClean="0"/>
              <a:t>-Bellerofonte</a:t>
            </a:r>
            <a:r>
              <a:rPr lang="it-IT" dirty="0" smtClean="0"/>
              <a:t> decide di attaccare la chimera dall’alto. Perché? Cosa vuol dire stare in alto?</a:t>
            </a:r>
          </a:p>
          <a:p>
            <a:pPr>
              <a:buNone/>
            </a:pPr>
            <a:r>
              <a:rPr lang="it-IT" dirty="0" smtClean="0"/>
              <a:t>-Cosa vuol dire RIFLETTERE prima di agire?</a:t>
            </a:r>
          </a:p>
          <a:p>
            <a:pPr>
              <a:buNone/>
            </a:pPr>
            <a:r>
              <a:rPr lang="it-IT" dirty="0" smtClean="0"/>
              <a:t>-Cosa vuol dire che Perseo vince Medusa con la RIFLESSIONE?</a:t>
            </a:r>
          </a:p>
          <a:p>
            <a:pPr>
              <a:buNone/>
            </a:pPr>
            <a:endParaRPr lang="it-IT" dirty="0"/>
          </a:p>
        </p:txBody>
      </p:sp>
      <p:sp>
        <p:nvSpPr>
          <p:cNvPr id="3" name="Titolo 2"/>
          <p:cNvSpPr>
            <a:spLocks noGrp="1"/>
          </p:cNvSpPr>
          <p:nvPr>
            <p:ph type="title"/>
          </p:nvPr>
        </p:nvSpPr>
        <p:spPr/>
        <p:txBody>
          <a:bodyPr/>
          <a:lstStyle/>
          <a:p>
            <a:r>
              <a:rPr lang="it-IT" dirty="0" smtClean="0"/>
              <a:t>RIFLETTIAMO (</a:t>
            </a:r>
            <a:r>
              <a:rPr lang="it-IT" dirty="0" err="1" smtClean="0"/>
              <a:t>circle-time</a:t>
            </a:r>
            <a:r>
              <a:rPr lang="it-IT" dirty="0" smtClean="0"/>
              <a:t>)</a:t>
            </a:r>
            <a:endParaRPr lang="it-IT"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a:xfrm>
            <a:off x="467544" y="2132856"/>
            <a:ext cx="8229600" cy="3384376"/>
          </a:xfrm>
        </p:spPr>
        <p:txBody>
          <a:bodyPr>
            <a:normAutofit fontScale="92500" lnSpcReduction="10000"/>
          </a:bodyPr>
          <a:lstStyle/>
          <a:p>
            <a:pPr>
              <a:buNone/>
            </a:pPr>
            <a:r>
              <a:rPr lang="it-IT" dirty="0" smtClean="0"/>
              <a:t>RIFLETTERE PRIMA </a:t>
            </a:r>
            <a:r>
              <a:rPr lang="it-IT" dirty="0" err="1" smtClean="0"/>
              <a:t>DI</a:t>
            </a:r>
            <a:r>
              <a:rPr lang="it-IT" dirty="0" smtClean="0"/>
              <a:t> AGIRE </a:t>
            </a:r>
          </a:p>
          <a:p>
            <a:pPr>
              <a:buNone/>
            </a:pPr>
            <a:r>
              <a:rPr lang="it-IT" dirty="0" smtClean="0"/>
              <a:t> secondo noi vuol dire:</a:t>
            </a:r>
          </a:p>
          <a:p>
            <a:pPr>
              <a:buNone/>
            </a:pPr>
            <a:endParaRPr lang="it-IT" dirty="0" smtClean="0"/>
          </a:p>
          <a:p>
            <a:pPr>
              <a:buNone/>
            </a:pPr>
            <a:endParaRPr lang="it-IT" dirty="0" smtClean="0"/>
          </a:p>
          <a:p>
            <a:pPr>
              <a:buNone/>
            </a:pPr>
            <a:r>
              <a:rPr lang="it-IT" dirty="0" smtClean="0"/>
              <a:t>-pensare</a:t>
            </a:r>
          </a:p>
          <a:p>
            <a:pPr>
              <a:buNone/>
            </a:pPr>
            <a:r>
              <a:rPr lang="it-IT" dirty="0" smtClean="0"/>
              <a:t>-valutare</a:t>
            </a:r>
          </a:p>
          <a:p>
            <a:pPr>
              <a:buNone/>
            </a:pPr>
            <a:r>
              <a:rPr lang="it-IT" dirty="0" smtClean="0"/>
              <a:t>-ragionare</a:t>
            </a:r>
          </a:p>
          <a:p>
            <a:pPr>
              <a:buNone/>
            </a:pPr>
            <a:r>
              <a:rPr lang="it-IT" dirty="0" smtClean="0"/>
              <a:t>-non agire d’istinto</a:t>
            </a:r>
            <a:endParaRPr lang="it-IT" dirty="0"/>
          </a:p>
        </p:txBody>
      </p:sp>
      <p:sp>
        <p:nvSpPr>
          <p:cNvPr id="3" name="Titolo 2"/>
          <p:cNvSpPr>
            <a:spLocks noGrp="1"/>
          </p:cNvSpPr>
          <p:nvPr>
            <p:ph type="title"/>
          </p:nvPr>
        </p:nvSpPr>
        <p:spPr>
          <a:xfrm>
            <a:off x="467544" y="692696"/>
            <a:ext cx="8229600" cy="894928"/>
          </a:xfrm>
        </p:spPr>
        <p:txBody>
          <a:bodyPr>
            <a:normAutofit fontScale="90000"/>
          </a:bodyPr>
          <a:lstStyle/>
          <a:p>
            <a:pPr algn="ctr"/>
            <a:r>
              <a:rPr lang="it-IT" dirty="0" smtClean="0"/>
              <a:t>Ragionando insieme </a:t>
            </a:r>
            <a:br>
              <a:rPr lang="it-IT" dirty="0" smtClean="0"/>
            </a:br>
            <a:r>
              <a:rPr lang="it-IT" dirty="0" smtClean="0"/>
              <a:t>siamo arrivati a queste considerazioni:</a:t>
            </a:r>
            <a:endParaRPr lang="it-IT" dirty="0"/>
          </a:p>
        </p:txBody>
      </p:sp>
      <p:sp>
        <p:nvSpPr>
          <p:cNvPr id="5" name="Freccia in giù 4"/>
          <p:cNvSpPr/>
          <p:nvPr/>
        </p:nvSpPr>
        <p:spPr>
          <a:xfrm flipH="1">
            <a:off x="971600" y="2996952"/>
            <a:ext cx="595494" cy="7200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arta">
  <a:themeElements>
    <a:clrScheme name="Mi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Carta">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arta">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1648</TotalTime>
  <Words>3901</Words>
  <Application>Microsoft Office PowerPoint</Application>
  <PresentationFormat>Presentazione su schermo (4:3)</PresentationFormat>
  <Paragraphs>485</Paragraphs>
  <Slides>50</Slides>
  <Notes>2</Notes>
  <HiddenSlides>0</HiddenSlides>
  <MMClips>0</MMClips>
  <ScaleCrop>false</ScaleCrop>
  <HeadingPairs>
    <vt:vector size="4" baseType="variant">
      <vt:variant>
        <vt:lpstr>Tema</vt:lpstr>
      </vt:variant>
      <vt:variant>
        <vt:i4>1</vt:i4>
      </vt:variant>
      <vt:variant>
        <vt:lpstr>Titoli diapositive</vt:lpstr>
      </vt:variant>
      <vt:variant>
        <vt:i4>50</vt:i4>
      </vt:variant>
    </vt:vector>
  </HeadingPairs>
  <TitlesOfParts>
    <vt:vector size="51" baseType="lpstr">
      <vt:lpstr>Carta</vt:lpstr>
      <vt:lpstr>NOI E IL MITO</vt:lpstr>
      <vt:lpstr>PERCHE’ QUESTO LAVORO?</vt:lpstr>
      <vt:lpstr>BELLEROFONTE E LA CHIMERA</vt:lpstr>
      <vt:lpstr>Diapositiva 4</vt:lpstr>
      <vt:lpstr>Diapositiva 5</vt:lpstr>
      <vt:lpstr>Diapositiva 6</vt:lpstr>
      <vt:lpstr>Diapositiva 7</vt:lpstr>
      <vt:lpstr>RIFLETTIAMO (circle-time)</vt:lpstr>
      <vt:lpstr>Ragionando insieme  siamo arrivati a queste considerazioni:</vt:lpstr>
      <vt:lpstr>QUELLA VOLTA CHE HO AGITO D’ISTINTO</vt:lpstr>
      <vt:lpstr>Diapositiva 11</vt:lpstr>
      <vt:lpstr>Salire in alto vuol dire secondo noi:</vt:lpstr>
      <vt:lpstr>COME CONOSCIAMO?</vt:lpstr>
      <vt:lpstr>COSA SONO I MOSTRI? (circle-time)</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NOI E IL MITO</dc:title>
  <dc:creator>utente</dc:creator>
  <cp:lastModifiedBy>utente</cp:lastModifiedBy>
  <cp:revision>275</cp:revision>
  <dcterms:created xsi:type="dcterms:W3CDTF">2016-06-07T16:46:47Z</dcterms:created>
  <dcterms:modified xsi:type="dcterms:W3CDTF">2016-06-24T16:00:35Z</dcterms:modified>
</cp:coreProperties>
</file>