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7" r:id="rId6"/>
    <p:sldId id="269" r:id="rId7"/>
    <p:sldId id="268" r:id="rId8"/>
    <p:sldId id="272" r:id="rId9"/>
    <p:sldId id="273" r:id="rId10"/>
    <p:sldId id="271" r:id="rId11"/>
    <p:sldId id="275" r:id="rId12"/>
    <p:sldId id="276" r:id="rId13"/>
    <p:sldId id="270" r:id="rId14"/>
    <p:sldId id="277" r:id="rId15"/>
    <p:sldId id="278" r:id="rId16"/>
    <p:sldId id="279" r:id="rId17"/>
    <p:sldId id="260" r:id="rId18"/>
    <p:sldId id="262" r:id="rId19"/>
    <p:sldId id="261" r:id="rId20"/>
    <p:sldId id="280" r:id="rId21"/>
    <p:sldId id="281" r:id="rId22"/>
    <p:sldId id="282" r:id="rId23"/>
    <p:sldId id="283" r:id="rId24"/>
    <p:sldId id="263" r:id="rId25"/>
    <p:sldId id="264" r:id="rId26"/>
    <p:sldId id="266" r:id="rId27"/>
    <p:sldId id="274"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16" name="Segnaposto numero diapositiva 15"/>
          <p:cNvSpPr>
            <a:spLocks noGrp="1"/>
          </p:cNvSpPr>
          <p:nvPr>
            <p:ph type="sldNum" sz="quarter" idx="11"/>
          </p:nvPr>
        </p:nvSpPr>
        <p:spPr/>
        <p:txBody>
          <a:bodyPr/>
          <a:lstStyle/>
          <a:p>
            <a:fld id="{9E212FFC-31C7-411B-A996-155C1BA6253F}"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E212FFC-31C7-411B-A996-155C1BA6253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E212FFC-31C7-411B-A996-155C1BA6253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601FA1B3-018C-4206-BA33-672D9DEA7DB7}" type="datetimeFigureOut">
              <a:rPr lang="it-IT" smtClean="0"/>
              <a:pPr/>
              <a:t>18/05/2018</a:t>
            </a:fld>
            <a:endParaRPr lang="it-IT"/>
          </a:p>
        </p:txBody>
      </p:sp>
      <p:sp>
        <p:nvSpPr>
          <p:cNvPr id="15" name="Segnaposto numero diapositiva 14"/>
          <p:cNvSpPr>
            <a:spLocks noGrp="1"/>
          </p:cNvSpPr>
          <p:nvPr>
            <p:ph type="sldNum" sz="quarter" idx="15"/>
          </p:nvPr>
        </p:nvSpPr>
        <p:spPr/>
        <p:txBody>
          <a:bodyPr/>
          <a:lstStyle>
            <a:lvl1pPr algn="ctr">
              <a:defRPr/>
            </a:lvl1pPr>
          </a:lstStyle>
          <a:p>
            <a:fld id="{9E212FFC-31C7-411B-A996-155C1BA6253F}"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E212FFC-31C7-411B-A996-155C1BA6253F}"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E212FFC-31C7-411B-A996-155C1BA6253F}"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9E212FFC-31C7-411B-A996-155C1BA6253F}"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E212FFC-31C7-411B-A996-155C1BA6253F}"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E212FFC-31C7-411B-A996-155C1BA6253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601FA1B3-018C-4206-BA33-672D9DEA7DB7}" type="datetimeFigureOut">
              <a:rPr lang="it-IT" smtClean="0"/>
              <a:pPr/>
              <a:t>18/05/2018</a:t>
            </a:fld>
            <a:endParaRPr lang="it-IT"/>
          </a:p>
        </p:txBody>
      </p:sp>
      <p:sp>
        <p:nvSpPr>
          <p:cNvPr id="9" name="Segnaposto numero diapositiva 8"/>
          <p:cNvSpPr>
            <a:spLocks noGrp="1"/>
          </p:cNvSpPr>
          <p:nvPr>
            <p:ph type="sldNum" sz="quarter" idx="15"/>
          </p:nvPr>
        </p:nvSpPr>
        <p:spPr/>
        <p:txBody>
          <a:bodyPr/>
          <a:lstStyle/>
          <a:p>
            <a:fld id="{9E212FFC-31C7-411B-A996-155C1BA6253F}"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601FA1B3-018C-4206-BA33-672D9DEA7DB7}" type="datetimeFigureOut">
              <a:rPr lang="it-IT" smtClean="0"/>
              <a:pPr/>
              <a:t>18/05/2018</a:t>
            </a:fld>
            <a:endParaRPr lang="it-IT"/>
          </a:p>
        </p:txBody>
      </p:sp>
      <p:sp>
        <p:nvSpPr>
          <p:cNvPr id="9" name="Segnaposto numero diapositiva 8"/>
          <p:cNvSpPr>
            <a:spLocks noGrp="1"/>
          </p:cNvSpPr>
          <p:nvPr>
            <p:ph type="sldNum" sz="quarter" idx="11"/>
          </p:nvPr>
        </p:nvSpPr>
        <p:spPr/>
        <p:txBody>
          <a:bodyPr/>
          <a:lstStyle/>
          <a:p>
            <a:fld id="{9E212FFC-31C7-411B-A996-155C1BA6253F}"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01FA1B3-018C-4206-BA33-672D9DEA7DB7}" type="datetimeFigureOut">
              <a:rPr lang="it-IT" smtClean="0"/>
              <a:pPr/>
              <a:t>18/05/2018</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E212FFC-31C7-411B-A996-155C1BA6253F}"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hyperlink" Target="http://digilander.libero.it/marco.gia/IT_FestaDeiCeri.htm" TargetMode="External"/><Relationship Id="rId4" Type="http://schemas.openxmlformats.org/officeDocument/2006/relationships/image" Target="../media/image82.jpeg"/></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2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67544" y="4797152"/>
            <a:ext cx="7992888" cy="1754326"/>
          </a:xfrm>
          <a:prstGeom prst="rect">
            <a:avLst/>
          </a:prstGeom>
          <a:noFill/>
        </p:spPr>
        <p:txBody>
          <a:bodyPr wrap="square" rtlCol="0">
            <a:spAutoFit/>
          </a:bodyPr>
          <a:lstStyle/>
          <a:p>
            <a:pPr algn="ctr"/>
            <a:r>
              <a:rPr lang="it-IT" dirty="0" smtClean="0"/>
              <a:t>DIREZIONE DIDATTICA “A. MORO”</a:t>
            </a:r>
          </a:p>
          <a:p>
            <a:pPr algn="ctr"/>
            <a:r>
              <a:rPr lang="it-IT" dirty="0" smtClean="0"/>
              <a:t>PLESSO “C. BATTISTI”</a:t>
            </a:r>
          </a:p>
          <a:p>
            <a:pPr algn="ctr"/>
            <a:r>
              <a:rPr lang="it-IT" dirty="0" smtClean="0"/>
              <a:t>LABORATORIO POTENZIAMENTO:</a:t>
            </a:r>
          </a:p>
          <a:p>
            <a:pPr algn="ctr"/>
            <a:r>
              <a:rPr lang="it-IT" dirty="0" smtClean="0"/>
              <a:t> “CONOSCIAMO IL COMPUTER”</a:t>
            </a:r>
          </a:p>
          <a:p>
            <a:pPr algn="ctr"/>
            <a:r>
              <a:rPr lang="it-IT" dirty="0" smtClean="0"/>
              <a:t>CLASSE VC – </a:t>
            </a:r>
            <a:r>
              <a:rPr lang="it-IT" dirty="0" err="1" smtClean="0"/>
              <a:t>a.s.</a:t>
            </a:r>
            <a:r>
              <a:rPr lang="it-IT" dirty="0" smtClean="0"/>
              <a:t> 2017/2018</a:t>
            </a:r>
          </a:p>
          <a:p>
            <a:pPr algn="ctr"/>
            <a:r>
              <a:rPr lang="it-IT" dirty="0" err="1" smtClean="0"/>
              <a:t>Ins</a:t>
            </a:r>
            <a:r>
              <a:rPr lang="it-IT" dirty="0" smtClean="0"/>
              <a:t>. Laura </a:t>
            </a:r>
            <a:r>
              <a:rPr lang="it-IT" dirty="0" err="1" smtClean="0"/>
              <a:t>Massoli</a:t>
            </a:r>
            <a:endParaRPr lang="it-IT" dirty="0"/>
          </a:p>
        </p:txBody>
      </p:sp>
      <p:sp>
        <p:nvSpPr>
          <p:cNvPr id="7" name="Rettangolo 6"/>
          <p:cNvSpPr/>
          <p:nvPr/>
        </p:nvSpPr>
        <p:spPr>
          <a:xfrm>
            <a:off x="755576" y="1628800"/>
            <a:ext cx="7128792" cy="1877437"/>
          </a:xfrm>
          <a:prstGeom prst="rect">
            <a:avLst/>
          </a:prstGeom>
        </p:spPr>
        <p:txBody>
          <a:bodyPr wrap="square">
            <a:spAutoFit/>
          </a:bodyPr>
          <a:lstStyle/>
          <a:p>
            <a:pPr algn="ctr"/>
            <a:r>
              <a:rPr lang="it-IT" sz="6000" dirty="0" smtClean="0">
                <a:solidFill>
                  <a:srgbClr val="002060"/>
                </a:solidFill>
              </a:rPr>
              <a:t>BRICIOLE UMBRE</a:t>
            </a:r>
          </a:p>
          <a:p>
            <a:pPr algn="ctr"/>
            <a:r>
              <a:rPr lang="it-IT" sz="2800" dirty="0" smtClean="0">
                <a:solidFill>
                  <a:srgbClr val="002060"/>
                </a:solidFill>
              </a:rPr>
              <a:t>UNO SGUARDO DIVERSO SUL CUORE VERDE </a:t>
            </a:r>
            <a:r>
              <a:rPr lang="it-IT" sz="2800" dirty="0" err="1" smtClean="0">
                <a:solidFill>
                  <a:srgbClr val="002060"/>
                </a:solidFill>
              </a:rPr>
              <a:t>D’ITALIA</a:t>
            </a:r>
            <a:endParaRPr lang="it-IT" sz="2800" dirty="0" smtClean="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smtClean="0">
                <a:ln>
                  <a:noFill/>
                </a:ln>
                <a:solidFill>
                  <a:srgbClr val="444455"/>
                </a:solidFill>
                <a:effectLst/>
                <a:latin typeface="Arial" pitchFamily="34" charset="0"/>
                <a:ea typeface="Times New Roman" pitchFamily="18" charset="0"/>
                <a:cs typeface="Arial" pitchFamily="34" charset="0"/>
              </a:rPr>
              <a:t>LE CARNI</a:t>
            </a:r>
            <a:endParaRPr kumimoji="0" lang="it-IT" sz="1200" b="0" i="0" u="none" strike="noStrike" cap="none" normalizeH="0" baseline="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endParaRPr>
          </a:p>
        </p:txBody>
      </p:sp>
      <p:sp>
        <p:nvSpPr>
          <p:cNvPr id="3" name="Rettangolo 2"/>
          <p:cNvSpPr/>
          <p:nvPr/>
        </p:nvSpPr>
        <p:spPr>
          <a:xfrm>
            <a:off x="467544" y="332656"/>
            <a:ext cx="2028569" cy="369332"/>
          </a:xfrm>
          <a:prstGeom prst="rect">
            <a:avLst/>
          </a:prstGeom>
        </p:spPr>
        <p:txBody>
          <a:bodyPr wrap="none">
            <a:spAutoFit/>
          </a:bodyPr>
          <a:lstStyle/>
          <a:p>
            <a:r>
              <a:rPr lang="it-IT" b="1" dirty="0" smtClean="0">
                <a:solidFill>
                  <a:srgbClr val="FF0000"/>
                </a:solidFill>
              </a:rPr>
              <a:t>SECONDI PIATTI</a:t>
            </a:r>
            <a:endParaRPr lang="it-IT" dirty="0"/>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1052736"/>
            <a:ext cx="2146992" cy="1484623"/>
          </a:xfrm>
          <a:prstGeom prst="rect">
            <a:avLst/>
          </a:prstGeom>
        </p:spPr>
      </p:pic>
      <p:sp>
        <p:nvSpPr>
          <p:cNvPr id="6" name="Rettangolo 5"/>
          <p:cNvSpPr/>
          <p:nvPr/>
        </p:nvSpPr>
        <p:spPr>
          <a:xfrm>
            <a:off x="6300192" y="332656"/>
            <a:ext cx="930448" cy="369332"/>
          </a:xfrm>
          <a:prstGeom prst="rect">
            <a:avLst/>
          </a:prstGeom>
        </p:spPr>
        <p:txBody>
          <a:bodyPr wrap="none">
            <a:spAutoFit/>
          </a:bodyPr>
          <a:lstStyle/>
          <a:p>
            <a:r>
              <a:rPr lang="it-IT" b="1" dirty="0" smtClean="0">
                <a:solidFill>
                  <a:srgbClr val="FF0000"/>
                </a:solidFill>
              </a:rPr>
              <a:t>DOLCI</a:t>
            </a:r>
            <a:endParaRPr lang="it-IT" dirty="0"/>
          </a:p>
        </p:txBody>
      </p:sp>
      <p:pic>
        <p:nvPicPr>
          <p:cNvPr id="8" name="Immagin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908720"/>
            <a:ext cx="1746959" cy="1071550"/>
          </a:xfrm>
          <a:prstGeom prst="rect">
            <a:avLst/>
          </a:prstGeom>
        </p:spPr>
      </p:pic>
      <p:pic>
        <p:nvPicPr>
          <p:cNvPr id="9" name="Immagin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465609">
            <a:off x="7346897" y="1394271"/>
            <a:ext cx="1202798" cy="1143517"/>
          </a:xfrm>
          <a:prstGeom prst="rect">
            <a:avLst/>
          </a:prstGeom>
        </p:spPr>
      </p:pic>
      <p:sp>
        <p:nvSpPr>
          <p:cNvPr id="10" name="Rettangolo 9"/>
          <p:cNvSpPr/>
          <p:nvPr/>
        </p:nvSpPr>
        <p:spPr>
          <a:xfrm>
            <a:off x="4716016" y="2276872"/>
            <a:ext cx="3365088" cy="369332"/>
          </a:xfrm>
          <a:prstGeom prst="rect">
            <a:avLst/>
          </a:prstGeom>
        </p:spPr>
        <p:txBody>
          <a:bodyPr wrap="none">
            <a:spAutoFit/>
          </a:bodyPr>
          <a:lstStyle/>
          <a:p>
            <a:r>
              <a:rPr lang="it-IT" dirty="0" smtClean="0"/>
              <a:t>Frappe, castagnole e </a:t>
            </a:r>
            <a:r>
              <a:rPr lang="it-IT" dirty="0" err="1" smtClean="0"/>
              <a:t>pampepato</a:t>
            </a:r>
            <a:endParaRPr lang="it-IT" dirty="0"/>
          </a:p>
        </p:txBody>
      </p:sp>
      <p:pic>
        <p:nvPicPr>
          <p:cNvPr id="4" name="Immagin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380320">
            <a:off x="2184622" y="789084"/>
            <a:ext cx="1812726" cy="1203454"/>
          </a:xfrm>
          <a:prstGeom prst="rect">
            <a:avLst/>
          </a:prstGeom>
        </p:spPr>
      </p:pic>
      <p:pic>
        <p:nvPicPr>
          <p:cNvPr id="11" name="Picture 2" descr="Risultati immagini per piatti tipici umbri"/>
          <p:cNvPicPr>
            <a:picLocks noChangeAspect="1" noChangeArrowheads="1"/>
          </p:cNvPicPr>
          <p:nvPr/>
        </p:nvPicPr>
        <p:blipFill>
          <a:blip r:embed="rId6" cstate="print"/>
          <a:srcRect/>
          <a:stretch>
            <a:fillRect/>
          </a:stretch>
        </p:blipFill>
        <p:spPr bwMode="auto">
          <a:xfrm>
            <a:off x="323528" y="2564904"/>
            <a:ext cx="2664296" cy="1495558"/>
          </a:xfrm>
          <a:prstGeom prst="rect">
            <a:avLst/>
          </a:prstGeom>
          <a:noFill/>
        </p:spPr>
      </p:pic>
      <p:pic>
        <p:nvPicPr>
          <p:cNvPr id="12" name="Picture 12" descr="Risultati immagini per piatti tipici umbri"/>
          <p:cNvPicPr>
            <a:picLocks noChangeAspect="1" noChangeArrowheads="1"/>
          </p:cNvPicPr>
          <p:nvPr/>
        </p:nvPicPr>
        <p:blipFill>
          <a:blip r:embed="rId7" cstate="print"/>
          <a:srcRect/>
          <a:stretch>
            <a:fillRect/>
          </a:stretch>
        </p:blipFill>
        <p:spPr bwMode="auto">
          <a:xfrm>
            <a:off x="6012160" y="4005064"/>
            <a:ext cx="2763348" cy="1649760"/>
          </a:xfrm>
          <a:prstGeom prst="rect">
            <a:avLst/>
          </a:prstGeom>
          <a:noFill/>
        </p:spPr>
      </p:pic>
      <p:pic>
        <p:nvPicPr>
          <p:cNvPr id="13" name="Picture 8" descr="Risultati immagini per piatti tipici umbri"/>
          <p:cNvPicPr>
            <a:picLocks noChangeAspect="1" noChangeArrowheads="1"/>
          </p:cNvPicPr>
          <p:nvPr/>
        </p:nvPicPr>
        <p:blipFill>
          <a:blip r:embed="rId8" cstate="print"/>
          <a:srcRect/>
          <a:stretch>
            <a:fillRect/>
          </a:stretch>
        </p:blipFill>
        <p:spPr bwMode="auto">
          <a:xfrm>
            <a:off x="5148064" y="2636912"/>
            <a:ext cx="1824238" cy="1296169"/>
          </a:xfrm>
          <a:prstGeom prst="rect">
            <a:avLst/>
          </a:prstGeom>
          <a:noFill/>
        </p:spPr>
      </p:pic>
      <p:sp>
        <p:nvSpPr>
          <p:cNvPr id="11266" name="AutoShape 2" descr="Risultati immagini per agnello frit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68" name="AutoShape 4" descr="Risultati immagini per agnello frit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70" name="AutoShape 6" descr="Risultati immagini per agnello frit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72" name="Picture 8" descr="Risultati immagini per agnello fritto"/>
          <p:cNvPicPr>
            <a:picLocks noChangeAspect="1" noChangeArrowheads="1"/>
          </p:cNvPicPr>
          <p:nvPr/>
        </p:nvPicPr>
        <p:blipFill>
          <a:blip r:embed="rId9" cstate="print"/>
          <a:srcRect/>
          <a:stretch>
            <a:fillRect/>
          </a:stretch>
        </p:blipFill>
        <p:spPr bwMode="auto">
          <a:xfrm>
            <a:off x="467544" y="4005064"/>
            <a:ext cx="1728192" cy="1152128"/>
          </a:xfrm>
          <a:prstGeom prst="rect">
            <a:avLst/>
          </a:prstGeom>
          <a:noFill/>
        </p:spPr>
      </p:pic>
      <p:sp>
        <p:nvSpPr>
          <p:cNvPr id="11274" name="AutoShape 10" descr="Risultati immagini per fagiano in sal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76" name="AutoShape 12" descr="Risultati immagini per fagiano in salm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78" name="Picture 14" descr="Risultati immagini per fagiano in salmi"/>
          <p:cNvPicPr>
            <a:picLocks noChangeAspect="1" noChangeArrowheads="1"/>
          </p:cNvPicPr>
          <p:nvPr/>
        </p:nvPicPr>
        <p:blipFill>
          <a:blip r:embed="rId10" cstate="print"/>
          <a:srcRect/>
          <a:stretch>
            <a:fillRect/>
          </a:stretch>
        </p:blipFill>
        <p:spPr bwMode="auto">
          <a:xfrm rot="1117768">
            <a:off x="2339752" y="3501008"/>
            <a:ext cx="2044580" cy="1772816"/>
          </a:xfrm>
          <a:prstGeom prst="rect">
            <a:avLst/>
          </a:prstGeom>
          <a:noFill/>
        </p:spPr>
      </p:pic>
      <p:pic>
        <p:nvPicPr>
          <p:cNvPr id="11280" name="Picture 16" descr="Risultati immagini per coratella"/>
          <p:cNvPicPr>
            <a:picLocks noChangeAspect="1" noChangeArrowheads="1"/>
          </p:cNvPicPr>
          <p:nvPr/>
        </p:nvPicPr>
        <p:blipFill>
          <a:blip r:embed="rId11" cstate="print"/>
          <a:srcRect/>
          <a:stretch>
            <a:fillRect/>
          </a:stretch>
        </p:blipFill>
        <p:spPr bwMode="auto">
          <a:xfrm rot="1011877">
            <a:off x="2411760" y="1916832"/>
            <a:ext cx="2144899" cy="1428503"/>
          </a:xfrm>
          <a:prstGeom prst="rect">
            <a:avLst/>
          </a:prstGeom>
          <a:noFill/>
        </p:spPr>
      </p:pic>
      <p:pic>
        <p:nvPicPr>
          <p:cNvPr id="11282" name="Picture 18" descr="Risultati immagini per salsicce e lenticchie"/>
          <p:cNvPicPr>
            <a:picLocks noChangeAspect="1" noChangeArrowheads="1"/>
          </p:cNvPicPr>
          <p:nvPr/>
        </p:nvPicPr>
        <p:blipFill>
          <a:blip r:embed="rId12" cstate="print"/>
          <a:srcRect/>
          <a:stretch>
            <a:fillRect/>
          </a:stretch>
        </p:blipFill>
        <p:spPr bwMode="auto">
          <a:xfrm>
            <a:off x="539552" y="5157192"/>
            <a:ext cx="1894664" cy="1268241"/>
          </a:xfrm>
          <a:prstGeom prst="rect">
            <a:avLst/>
          </a:prstGeom>
          <a:noFill/>
        </p:spPr>
      </p:pic>
      <p:pic>
        <p:nvPicPr>
          <p:cNvPr id="7" name="Immagine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rot="20895651">
            <a:off x="5269141" y="906004"/>
            <a:ext cx="1527501" cy="1347237"/>
          </a:xfrm>
          <a:prstGeom prst="rect">
            <a:avLst/>
          </a:prstGeom>
        </p:spPr>
      </p:pic>
      <p:sp>
        <p:nvSpPr>
          <p:cNvPr id="11284" name="AutoShape 20" descr="Risultati immagini per agnello arros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86" name="AutoShape 22" descr="Risultati immagini per agnello arros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88" name="AutoShape 24" descr="Risultati immagini per agnello arros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290" name="AutoShape 26" descr="Risultati immagini per agnello arros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92" name="Picture 28" descr="Risultati immagini per agnello arrosto"/>
          <p:cNvPicPr>
            <a:picLocks noChangeAspect="1" noChangeArrowheads="1"/>
          </p:cNvPicPr>
          <p:nvPr/>
        </p:nvPicPr>
        <p:blipFill>
          <a:blip r:embed="rId14" cstate="print"/>
          <a:srcRect/>
          <a:stretch>
            <a:fillRect/>
          </a:stretch>
        </p:blipFill>
        <p:spPr bwMode="auto">
          <a:xfrm>
            <a:off x="2555776" y="5157192"/>
            <a:ext cx="1728192" cy="1150034"/>
          </a:xfrm>
          <a:prstGeom prst="rect">
            <a:avLst/>
          </a:prstGeom>
          <a:noFill/>
        </p:spPr>
      </p:pic>
      <p:sp>
        <p:nvSpPr>
          <p:cNvPr id="28" name="CasellaDiTesto 27"/>
          <p:cNvSpPr txBox="1"/>
          <p:nvPr/>
        </p:nvSpPr>
        <p:spPr>
          <a:xfrm>
            <a:off x="7020272" y="3140968"/>
            <a:ext cx="1728192" cy="646331"/>
          </a:xfrm>
          <a:prstGeom prst="rect">
            <a:avLst/>
          </a:prstGeom>
          <a:noFill/>
        </p:spPr>
        <p:txBody>
          <a:bodyPr wrap="square" rtlCol="0">
            <a:spAutoFit/>
          </a:bodyPr>
          <a:lstStyle/>
          <a:p>
            <a:r>
              <a:rPr lang="it-IT" dirty="0" smtClean="0"/>
              <a:t>Pizza dolce di Pasqua</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isultati immagini per olio contessa geltrude di amelia"/>
          <p:cNvPicPr>
            <a:picLocks noChangeAspect="1" noChangeArrowheads="1"/>
          </p:cNvPicPr>
          <p:nvPr/>
        </p:nvPicPr>
        <p:blipFill>
          <a:blip r:embed="rId2" cstate="print"/>
          <a:srcRect/>
          <a:stretch>
            <a:fillRect/>
          </a:stretch>
        </p:blipFill>
        <p:spPr bwMode="auto">
          <a:xfrm>
            <a:off x="2627784" y="1196752"/>
            <a:ext cx="3456384" cy="1600177"/>
          </a:xfrm>
          <a:prstGeom prst="rect">
            <a:avLst/>
          </a:prstGeom>
          <a:noFill/>
        </p:spPr>
      </p:pic>
      <p:sp>
        <p:nvSpPr>
          <p:cNvPr id="2" name="CasellaDiTesto 1"/>
          <p:cNvSpPr txBox="1"/>
          <p:nvPr/>
        </p:nvSpPr>
        <p:spPr>
          <a:xfrm>
            <a:off x="611560" y="1196752"/>
            <a:ext cx="5595062" cy="954107"/>
          </a:xfrm>
          <a:prstGeom prst="rect">
            <a:avLst/>
          </a:prstGeom>
          <a:noFill/>
        </p:spPr>
        <p:txBody>
          <a:bodyPr wrap="square" rtlCol="0">
            <a:spAutoFit/>
          </a:bodyPr>
          <a:lstStyle/>
          <a:p>
            <a:pPr algn="just"/>
            <a:r>
              <a:rPr lang="it-IT" sz="1400" dirty="0" smtClean="0"/>
              <a:t>TRA I PRODOTTI TIPICI NON POSSIAMO NON RICORDARE</a:t>
            </a:r>
          </a:p>
          <a:p>
            <a:pPr algn="just"/>
            <a:r>
              <a:rPr lang="it-IT" sz="1400" dirty="0" smtClean="0"/>
              <a:t>L’OLIO UMBRO; L’ORO GIALLO DELLA NOSTRA REGIONE </a:t>
            </a:r>
          </a:p>
          <a:p>
            <a:pPr algn="just"/>
            <a:r>
              <a:rPr lang="it-IT" sz="1400" dirty="0" smtClean="0"/>
              <a:t>E’ TRA I MIGLIORI AL MONDO SIA PER IL GUSTO CHE PER LE </a:t>
            </a:r>
          </a:p>
          <a:p>
            <a:pPr algn="just"/>
            <a:r>
              <a:rPr lang="it-IT" sz="1400" dirty="0" smtClean="0"/>
              <a:t>PROPRIETA’ ORGANOLETTICHE.</a:t>
            </a:r>
            <a:endParaRPr lang="it-IT" sz="1400" dirty="0"/>
          </a:p>
        </p:txBody>
      </p:sp>
      <p:sp>
        <p:nvSpPr>
          <p:cNvPr id="6" name="CasellaDiTesto 5"/>
          <p:cNvSpPr txBox="1"/>
          <p:nvPr/>
        </p:nvSpPr>
        <p:spPr>
          <a:xfrm>
            <a:off x="3059832" y="476672"/>
            <a:ext cx="2304256" cy="523220"/>
          </a:xfrm>
          <a:prstGeom prst="rect">
            <a:avLst/>
          </a:prstGeom>
          <a:noFill/>
        </p:spPr>
        <p:txBody>
          <a:bodyPr wrap="square" rtlCol="0">
            <a:spAutoFit/>
          </a:bodyPr>
          <a:lstStyle/>
          <a:p>
            <a:r>
              <a:rPr lang="it-IT" sz="2800" dirty="0" smtClean="0">
                <a:solidFill>
                  <a:srgbClr val="FFFF00"/>
                </a:solidFill>
              </a:rPr>
              <a:t>OLIO</a:t>
            </a:r>
            <a:endParaRPr lang="it-IT" sz="2800" dirty="0">
              <a:solidFill>
                <a:srgbClr val="FFFF00"/>
              </a:solidFill>
            </a:endParaRPr>
          </a:p>
        </p:txBody>
      </p:sp>
      <p:sp>
        <p:nvSpPr>
          <p:cNvPr id="9" name="Rettangolo 8"/>
          <p:cNvSpPr/>
          <p:nvPr/>
        </p:nvSpPr>
        <p:spPr>
          <a:xfrm>
            <a:off x="395536" y="2852936"/>
            <a:ext cx="8208912" cy="4247317"/>
          </a:xfrm>
          <a:prstGeom prst="rect">
            <a:avLst/>
          </a:prstGeom>
        </p:spPr>
        <p:txBody>
          <a:bodyPr wrap="square">
            <a:spAutoFit/>
          </a:bodyPr>
          <a:lstStyle/>
          <a:p>
            <a:r>
              <a:rPr lang="it-IT" dirty="0" smtClean="0"/>
              <a:t> Le colline umbre, soprattutto nella fascia appenninica dove si arroccano Assisi, Spello, Foligno, Trevi, </a:t>
            </a:r>
            <a:r>
              <a:rPr lang="it-IT" dirty="0" err="1" smtClean="0"/>
              <a:t>Campello</a:t>
            </a:r>
            <a:r>
              <a:rPr lang="it-IT" dirty="0" smtClean="0"/>
              <a:t> e Spoleto, da secoli sono fregiate da </a:t>
            </a:r>
            <a:r>
              <a:rPr lang="it-IT" dirty="0" err="1" smtClean="0"/>
              <a:t>ccoltivazioni</a:t>
            </a:r>
            <a:r>
              <a:rPr lang="it-IT" dirty="0" smtClean="0"/>
              <a:t> di piante  d’olivo. Le modalità di raccolta, trasporto, lavaggio, molitura e conservazione sono finalizzate ad esaltare le caratteristiche tipiche di un prodotto affermatosi nei secoli. Una produzione tipica è quella dell'olio extravergine biologico, che, oltre a garantire il massimo della salubrità a vantaggio del consumatore, minimizza l'impatto ambientale e contribuisce a salvaguardare la natura. La raccolta e la spremitura delle olive escludono qualsiasi prodotto chimico di sintesi sia nella fertilizzazione del terreno che nella lotta antiparassitaria, favorendo così una migliore utilizzazione degli elementi nutritivi da parte delle piante.</a:t>
            </a:r>
          </a:p>
          <a:p>
            <a:r>
              <a:rPr lang="it-IT" dirty="0" smtClean="0"/>
              <a:t>L'olio extra vergine di oliva prodotto in Umbria ha un colore verde brillante, sapore e aroma molto pronunciati.</a:t>
            </a:r>
          </a:p>
          <a:p>
            <a:endParaRPr lang="it-IT" dirty="0" smtClean="0"/>
          </a:p>
          <a:p>
            <a:endParaRPr lang="it-IT" dirty="0"/>
          </a:p>
        </p:txBody>
      </p:sp>
      <p:pic>
        <p:nvPicPr>
          <p:cNvPr id="17410" name="Picture 2" descr="Risultati immagini per OLIO"/>
          <p:cNvPicPr>
            <a:picLocks noChangeAspect="1" noChangeArrowheads="1"/>
          </p:cNvPicPr>
          <p:nvPr/>
        </p:nvPicPr>
        <p:blipFill>
          <a:blip r:embed="rId3" cstate="print"/>
          <a:srcRect/>
          <a:stretch>
            <a:fillRect/>
          </a:stretch>
        </p:blipFill>
        <p:spPr bwMode="auto">
          <a:xfrm>
            <a:off x="6804248" y="692696"/>
            <a:ext cx="1502485" cy="12961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Risultati immagini per OLIO UMBRO"/>
          <p:cNvPicPr>
            <a:picLocks noChangeAspect="1" noChangeArrowheads="1"/>
          </p:cNvPicPr>
          <p:nvPr/>
        </p:nvPicPr>
        <p:blipFill>
          <a:blip r:embed="rId2" cstate="print"/>
          <a:srcRect/>
          <a:stretch>
            <a:fillRect/>
          </a:stretch>
        </p:blipFill>
        <p:spPr bwMode="auto">
          <a:xfrm rot="20182390">
            <a:off x="592889" y="1005285"/>
            <a:ext cx="3804176" cy="2139848"/>
          </a:xfrm>
          <a:prstGeom prst="rect">
            <a:avLst/>
          </a:prstGeom>
          <a:noFill/>
        </p:spPr>
      </p:pic>
      <p:sp>
        <p:nvSpPr>
          <p:cNvPr id="2" name="Rettangolo 1"/>
          <p:cNvSpPr/>
          <p:nvPr/>
        </p:nvSpPr>
        <p:spPr>
          <a:xfrm>
            <a:off x="2286000" y="474345"/>
            <a:ext cx="6390456" cy="3693319"/>
          </a:xfrm>
          <a:prstGeom prst="rect">
            <a:avLst/>
          </a:prstGeom>
        </p:spPr>
        <p:txBody>
          <a:bodyPr wrap="square">
            <a:spAutoFit/>
          </a:bodyPr>
          <a:lstStyle/>
          <a:p>
            <a:pPr algn="just"/>
            <a:r>
              <a:rPr lang="it-IT" dirty="0" smtClean="0"/>
              <a:t> Ben il 90% dell’olio umbro è di qualità extra vergine, ottenuto dalla semplice spremitura delle olive coltivate dal tempo degli Etruschi sulle dolci colline assolate: i terreni argillosi-calcarei e le particolari condizioni climatiche consentono la lenta maturazione di frutti dotati tra l’altro di un tasso di acidità molto basso. Oggi l’olio extra vergine di oliva si può fregiare della Denominazione di Origine Protetta, DOP “Umbria”, che prevede cinque sottozone: </a:t>
            </a:r>
            <a:r>
              <a:rPr lang="it-IT" dirty="0" err="1" smtClean="0"/>
              <a:t>Assisi-Spoleto</a:t>
            </a:r>
            <a:r>
              <a:rPr lang="it-IT" dirty="0" smtClean="0"/>
              <a:t>, Colli </a:t>
            </a:r>
            <a:r>
              <a:rPr lang="it-IT" dirty="0" err="1" smtClean="0"/>
              <a:t>Martani</a:t>
            </a:r>
            <a:r>
              <a:rPr lang="it-IT" dirty="0" smtClean="0"/>
              <a:t>, Colli </a:t>
            </a:r>
            <a:r>
              <a:rPr lang="it-IT" dirty="0" err="1" smtClean="0"/>
              <a:t>Amerini</a:t>
            </a:r>
            <a:r>
              <a:rPr lang="it-IT" dirty="0" smtClean="0"/>
              <a:t>, Colli del Trasimeno e Colli Orvietani. A Trevi, sede dell’Associazione nazionale Città dell’Olio, il Museo nazionale della Civiltà dell’Ulivo racconta, nei suggestivi ambienti medievali del complesso museale di S. Francesco, gli aspetti materiali e simbolici di questa antichissima coltivazione.</a:t>
            </a:r>
            <a:endParaRPr lang="it-IT" dirty="0"/>
          </a:p>
        </p:txBody>
      </p:sp>
      <p:pic>
        <p:nvPicPr>
          <p:cNvPr id="10242" name="Picture 2" descr="Risultati immagini per OLIO UMBRO"/>
          <p:cNvPicPr>
            <a:picLocks noChangeAspect="1" noChangeArrowheads="1"/>
          </p:cNvPicPr>
          <p:nvPr/>
        </p:nvPicPr>
        <p:blipFill>
          <a:blip r:embed="rId3" cstate="print"/>
          <a:srcRect/>
          <a:stretch>
            <a:fillRect/>
          </a:stretch>
        </p:blipFill>
        <p:spPr bwMode="auto">
          <a:xfrm>
            <a:off x="755576" y="4293096"/>
            <a:ext cx="2740990" cy="2012090"/>
          </a:xfrm>
          <a:prstGeom prst="rect">
            <a:avLst/>
          </a:prstGeom>
          <a:noFill/>
        </p:spPr>
      </p:pic>
      <p:pic>
        <p:nvPicPr>
          <p:cNvPr id="10244" name="Picture 4" descr="Risultati immagini per OLIO UMBRO"/>
          <p:cNvPicPr>
            <a:picLocks noChangeAspect="1" noChangeArrowheads="1"/>
          </p:cNvPicPr>
          <p:nvPr/>
        </p:nvPicPr>
        <p:blipFill>
          <a:blip r:embed="rId4" cstate="print"/>
          <a:srcRect/>
          <a:stretch>
            <a:fillRect/>
          </a:stretch>
        </p:blipFill>
        <p:spPr bwMode="auto">
          <a:xfrm>
            <a:off x="4572000" y="4221088"/>
            <a:ext cx="3816424" cy="21371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checkerboard(across)">
                                      <p:cBhvr>
                                        <p:cTn id="14"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www.stradadelsagrantino.it/immagini/vini.jpg"/>
          <p:cNvPicPr>
            <a:picLocks noChangeAspect="1" noChangeArrowheads="1"/>
          </p:cNvPicPr>
          <p:nvPr/>
        </p:nvPicPr>
        <p:blipFill>
          <a:blip r:embed="rId2" cstate="print"/>
          <a:srcRect/>
          <a:stretch>
            <a:fillRect/>
          </a:stretch>
        </p:blipFill>
        <p:spPr bwMode="auto">
          <a:xfrm>
            <a:off x="5868144" y="548680"/>
            <a:ext cx="2829656" cy="4608512"/>
          </a:xfrm>
          <a:prstGeom prst="rect">
            <a:avLst/>
          </a:prstGeom>
          <a:noFill/>
        </p:spPr>
      </p:pic>
      <p:sp>
        <p:nvSpPr>
          <p:cNvPr id="12302" name="AutoShape 14" descr="Risultati immagini per piatti tipici umb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304" name="AutoShape 16" descr="Risultati immagini per piatti tipici umb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899592" y="1124744"/>
            <a:ext cx="4572000" cy="5201424"/>
          </a:xfrm>
          <a:prstGeom prst="rect">
            <a:avLst/>
          </a:prstGeom>
        </p:spPr>
        <p:txBody>
          <a:bodyPr>
            <a:spAutoFit/>
          </a:bodyPr>
          <a:lstStyle/>
          <a:p>
            <a:r>
              <a:rPr lang="it-IT" dirty="0" smtClean="0"/>
              <a:t>La struttura orografica della regione Umbria comprende molte zone collinari, ideali per la produzione di uva adatta alla vinificazione, con una produzione di vino in perfetto equilibrio tra bianchi e rossi.</a:t>
            </a:r>
            <a:br>
              <a:rPr lang="it-IT" dirty="0" smtClean="0"/>
            </a:br>
            <a:r>
              <a:rPr lang="it-IT" dirty="0" smtClean="0"/>
              <a:t>Il vino umbro è un ottimo esempio di crescita qualitativa della produzione enologica regionale, riflettendo la vivacità e la spinta innovativa dei produttori protagonisti di questa regione del vino. </a:t>
            </a:r>
          </a:p>
          <a:p>
            <a:r>
              <a:rPr lang="it-IT" dirty="0" smtClean="0"/>
              <a:t>I motori trainanti della viticoltura umbra sono rappresentati dalle aree di Orvieto e </a:t>
            </a:r>
            <a:r>
              <a:rPr lang="it-IT" dirty="0" err="1" smtClean="0"/>
              <a:t>Montefalco</a:t>
            </a:r>
            <a:r>
              <a:rPr lang="it-IT" dirty="0" smtClean="0"/>
              <a:t>,  rispettivamente punti di riferimento per la produzione di vini bianchi e vini rossi dell'Umbria. Il terreno coltivato a vite è di circa 16.000 ettari, con una produzione annuale di 740.000 ettolitri, di cui il 30,5% è a DOC.</a:t>
            </a:r>
            <a:endParaRPr lang="it-IT" dirty="0"/>
          </a:p>
        </p:txBody>
      </p:sp>
      <p:sp>
        <p:nvSpPr>
          <p:cNvPr id="6" name="CasellaDiTesto 5"/>
          <p:cNvSpPr txBox="1"/>
          <p:nvPr/>
        </p:nvSpPr>
        <p:spPr>
          <a:xfrm>
            <a:off x="899592" y="404664"/>
            <a:ext cx="3423053" cy="830997"/>
          </a:xfrm>
          <a:prstGeom prst="rect">
            <a:avLst/>
          </a:prstGeom>
          <a:noFill/>
        </p:spPr>
        <p:txBody>
          <a:bodyPr wrap="none" rtlCol="0">
            <a:spAutoFit/>
          </a:bodyPr>
          <a:lstStyle/>
          <a:p>
            <a:r>
              <a:rPr lang="it-IT" sz="2400" dirty="0" smtClean="0">
                <a:solidFill>
                  <a:srgbClr val="FF0000"/>
                </a:solidFill>
              </a:rPr>
              <a:t>ALTRO PRODOTTO </a:t>
            </a:r>
            <a:r>
              <a:rPr lang="it-IT" sz="2400" dirty="0" err="1" smtClean="0">
                <a:solidFill>
                  <a:srgbClr val="FF0000"/>
                </a:solidFill>
              </a:rPr>
              <a:t>DI</a:t>
            </a:r>
            <a:endParaRPr lang="it-IT" sz="2400" dirty="0" smtClean="0">
              <a:solidFill>
                <a:srgbClr val="FF0000"/>
              </a:solidFill>
            </a:endParaRPr>
          </a:p>
          <a:p>
            <a:r>
              <a:rPr lang="it-IT" sz="2400" dirty="0" smtClean="0">
                <a:solidFill>
                  <a:srgbClr val="FF0000"/>
                </a:solidFill>
              </a:rPr>
              <a:t>ECCELLENZA: IL VINO</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32656"/>
            <a:ext cx="4572000" cy="2000548"/>
          </a:xfrm>
          <a:prstGeom prst="rect">
            <a:avLst/>
          </a:prstGeom>
        </p:spPr>
        <p:txBody>
          <a:bodyPr>
            <a:spAutoFit/>
          </a:bodyPr>
          <a:lstStyle/>
          <a:p>
            <a:r>
              <a:rPr lang="it-IT" sz="2400" dirty="0" smtClean="0"/>
              <a:t>I principali vini umbri sono: </a:t>
            </a:r>
            <a:r>
              <a:rPr lang="it-IT" sz="2400" dirty="0" err="1" smtClean="0"/>
              <a:t>Sagrantino</a:t>
            </a:r>
            <a:r>
              <a:rPr lang="it-IT" sz="2400" dirty="0" smtClean="0"/>
              <a:t> di </a:t>
            </a:r>
            <a:r>
              <a:rPr lang="it-IT" sz="2400" dirty="0" err="1" smtClean="0"/>
              <a:t>Montefalco</a:t>
            </a:r>
            <a:r>
              <a:rPr lang="it-IT" sz="2400" dirty="0" smtClean="0"/>
              <a:t>, </a:t>
            </a:r>
            <a:r>
              <a:rPr lang="it-IT" sz="2400" dirty="0" err="1" smtClean="0"/>
              <a:t>Torgiano</a:t>
            </a:r>
            <a:r>
              <a:rPr lang="it-IT" sz="2400" dirty="0" smtClean="0"/>
              <a:t> Riserva, Assisi , Colli </a:t>
            </a:r>
            <a:r>
              <a:rPr lang="it-IT" sz="2400" dirty="0" err="1" smtClean="0"/>
              <a:t>Altotiberini</a:t>
            </a:r>
            <a:r>
              <a:rPr lang="it-IT" sz="2400" dirty="0" smtClean="0"/>
              <a:t>, vini dell’</a:t>
            </a:r>
            <a:r>
              <a:rPr lang="it-IT" sz="2400" dirty="0" err="1" smtClean="0"/>
              <a:t>Amerino</a:t>
            </a:r>
            <a:r>
              <a:rPr lang="it-IT" sz="2400" dirty="0" smtClean="0"/>
              <a:t> e il famoso bianco di Orvieto.</a:t>
            </a:r>
            <a:endParaRPr lang="it-IT" sz="2400" dirty="0"/>
          </a:p>
        </p:txBody>
      </p:sp>
      <p:pic>
        <p:nvPicPr>
          <p:cNvPr id="3" name="Picture 6" descr="http://www.stradadelsagrantino.it/immagini/img_torgiano_riserva.jpg"/>
          <p:cNvPicPr>
            <a:picLocks noChangeAspect="1" noChangeArrowheads="1"/>
          </p:cNvPicPr>
          <p:nvPr/>
        </p:nvPicPr>
        <p:blipFill>
          <a:blip r:embed="rId2" cstate="print"/>
          <a:srcRect/>
          <a:stretch>
            <a:fillRect/>
          </a:stretch>
        </p:blipFill>
        <p:spPr bwMode="auto">
          <a:xfrm>
            <a:off x="4860032" y="1772816"/>
            <a:ext cx="4067944" cy="1353516"/>
          </a:xfrm>
          <a:prstGeom prst="rect">
            <a:avLst/>
          </a:prstGeom>
          <a:noFill/>
        </p:spPr>
      </p:pic>
      <p:pic>
        <p:nvPicPr>
          <p:cNvPr id="4" name="Picture 4" descr="http://www.stradadelsagrantino.it/immagini/img_assisi.jpg"/>
          <p:cNvPicPr>
            <a:picLocks noChangeAspect="1" noChangeArrowheads="1"/>
          </p:cNvPicPr>
          <p:nvPr/>
        </p:nvPicPr>
        <p:blipFill>
          <a:blip r:embed="rId3" cstate="print"/>
          <a:srcRect/>
          <a:stretch>
            <a:fillRect/>
          </a:stretch>
        </p:blipFill>
        <p:spPr bwMode="auto">
          <a:xfrm>
            <a:off x="323528" y="2852936"/>
            <a:ext cx="3600400" cy="1557993"/>
          </a:xfrm>
          <a:prstGeom prst="rect">
            <a:avLst/>
          </a:prstGeom>
          <a:noFill/>
        </p:spPr>
      </p:pic>
      <p:pic>
        <p:nvPicPr>
          <p:cNvPr id="5" name="Picture 2" descr="http://www.stradadelsagrantino.it/immagini/img_altotiberinni.jpg"/>
          <p:cNvPicPr>
            <a:picLocks noChangeAspect="1" noChangeArrowheads="1"/>
          </p:cNvPicPr>
          <p:nvPr/>
        </p:nvPicPr>
        <p:blipFill>
          <a:blip r:embed="rId4" cstate="print"/>
          <a:srcRect/>
          <a:stretch>
            <a:fillRect/>
          </a:stretch>
        </p:blipFill>
        <p:spPr bwMode="auto">
          <a:xfrm>
            <a:off x="539552" y="5085184"/>
            <a:ext cx="3979118" cy="1323962"/>
          </a:xfrm>
          <a:prstGeom prst="rect">
            <a:avLst/>
          </a:prstGeom>
          <a:noFill/>
        </p:spPr>
      </p:pic>
      <p:pic>
        <p:nvPicPr>
          <p:cNvPr id="6" name="Picture 8" descr="http://www.stradadelsagrantino.it/immagini/img_sagrantino_montefalco_docg.jpg"/>
          <p:cNvPicPr>
            <a:picLocks noChangeAspect="1" noChangeArrowheads="1"/>
          </p:cNvPicPr>
          <p:nvPr/>
        </p:nvPicPr>
        <p:blipFill>
          <a:blip r:embed="rId5" cstate="print"/>
          <a:srcRect/>
          <a:stretch>
            <a:fillRect/>
          </a:stretch>
        </p:blipFill>
        <p:spPr bwMode="auto">
          <a:xfrm>
            <a:off x="4427984" y="3429000"/>
            <a:ext cx="4032448" cy="15743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76673"/>
            <a:ext cx="4680520" cy="4829014"/>
          </a:xfrm>
          <a:prstGeom prst="rect">
            <a:avLst/>
          </a:prstGeom>
        </p:spPr>
        <p:txBody>
          <a:bodyPr wrap="square">
            <a:spAutoFit/>
          </a:bodyPr>
          <a:lstStyle/>
          <a:p>
            <a:pPr algn="just">
              <a:lnSpc>
                <a:spcPct val="90000"/>
              </a:lnSpc>
              <a:spcBef>
                <a:spcPct val="0"/>
              </a:spcBef>
              <a:buFontTx/>
              <a:buNone/>
            </a:pPr>
            <a:r>
              <a:rPr lang="it-IT" dirty="0" smtClean="0"/>
              <a:t>Al fine di unire queste due eccellenze umbre </a:t>
            </a:r>
          </a:p>
          <a:p>
            <a:pPr algn="just">
              <a:lnSpc>
                <a:spcPct val="90000"/>
              </a:lnSpc>
              <a:spcBef>
                <a:spcPct val="0"/>
              </a:spcBef>
              <a:buFontTx/>
              <a:buNone/>
            </a:pPr>
            <a:r>
              <a:rPr lang="it-IT" dirty="0" smtClean="0"/>
              <a:t>sono nate le strade del vino e dell’olio, </a:t>
            </a:r>
          </a:p>
          <a:p>
            <a:pPr algn="just">
              <a:lnSpc>
                <a:spcPct val="90000"/>
              </a:lnSpc>
              <a:spcBef>
                <a:spcPct val="0"/>
              </a:spcBef>
              <a:buFontTx/>
              <a:buNone/>
            </a:pPr>
            <a:r>
              <a:rPr lang="it-IT" dirty="0" smtClean="0"/>
              <a:t>ossia  associazioni culturali che mirano a far </a:t>
            </a:r>
          </a:p>
          <a:p>
            <a:pPr algn="just">
              <a:lnSpc>
                <a:spcPct val="90000"/>
              </a:lnSpc>
              <a:spcBef>
                <a:spcPct val="0"/>
              </a:spcBef>
              <a:buFontTx/>
              <a:buNone/>
            </a:pPr>
            <a:r>
              <a:rPr lang="it-IT" dirty="0" smtClean="0"/>
              <a:t>conoscere ai turisti il patrimonio storico e </a:t>
            </a:r>
          </a:p>
          <a:p>
            <a:pPr algn="just">
              <a:lnSpc>
                <a:spcPct val="90000"/>
              </a:lnSpc>
              <a:spcBef>
                <a:spcPct val="0"/>
              </a:spcBef>
              <a:buFontTx/>
              <a:buNone/>
            </a:pPr>
            <a:r>
              <a:rPr lang="it-IT" dirty="0" smtClean="0"/>
              <a:t>enogastronomico del territorio umbro.</a:t>
            </a:r>
          </a:p>
          <a:p>
            <a:pPr algn="just">
              <a:lnSpc>
                <a:spcPct val="90000"/>
              </a:lnSpc>
              <a:spcBef>
                <a:spcPct val="0"/>
              </a:spcBef>
              <a:buFontTx/>
              <a:buNone/>
            </a:pPr>
            <a:r>
              <a:rPr lang="it-IT" dirty="0" smtClean="0">
                <a:solidFill>
                  <a:schemeClr val="bg1"/>
                </a:solidFill>
              </a:rPr>
              <a:t>Le strade del vino e dell’olio sono:</a:t>
            </a:r>
          </a:p>
          <a:p>
            <a:pPr algn="just">
              <a:lnSpc>
                <a:spcPct val="90000"/>
              </a:lnSpc>
              <a:spcBef>
                <a:spcPct val="0"/>
              </a:spcBef>
            </a:pPr>
            <a:r>
              <a:rPr lang="it-IT" dirty="0" smtClean="0">
                <a:solidFill>
                  <a:schemeClr val="bg1"/>
                </a:solidFill>
              </a:rPr>
              <a:t>- Strada dei vini del cantico (i territori interessati sono Assisi, Colli Perugini, </a:t>
            </a:r>
            <a:r>
              <a:rPr lang="it-IT" dirty="0" err="1" smtClean="0">
                <a:solidFill>
                  <a:schemeClr val="bg1"/>
                </a:solidFill>
              </a:rPr>
              <a:t>Torgiano</a:t>
            </a:r>
            <a:r>
              <a:rPr lang="it-IT" dirty="0" smtClean="0">
                <a:solidFill>
                  <a:schemeClr val="bg1"/>
                </a:solidFill>
              </a:rPr>
              <a:t>, Colli </a:t>
            </a:r>
            <a:r>
              <a:rPr lang="it-IT" dirty="0" err="1" smtClean="0">
                <a:solidFill>
                  <a:schemeClr val="bg1"/>
                </a:solidFill>
              </a:rPr>
              <a:t>Martani</a:t>
            </a:r>
            <a:r>
              <a:rPr lang="it-IT" dirty="0" smtClean="0">
                <a:solidFill>
                  <a:schemeClr val="bg1"/>
                </a:solidFill>
              </a:rPr>
              <a:t> e Todi).</a:t>
            </a:r>
          </a:p>
          <a:p>
            <a:pPr algn="just">
              <a:lnSpc>
                <a:spcPct val="90000"/>
              </a:lnSpc>
              <a:spcBef>
                <a:spcPct val="0"/>
              </a:spcBef>
              <a:buFontTx/>
              <a:buNone/>
            </a:pPr>
            <a:endParaRPr lang="it-IT" dirty="0" smtClean="0">
              <a:solidFill>
                <a:schemeClr val="bg1"/>
              </a:solidFill>
            </a:endParaRPr>
          </a:p>
          <a:p>
            <a:pPr algn="just">
              <a:lnSpc>
                <a:spcPct val="90000"/>
              </a:lnSpc>
              <a:spcBef>
                <a:spcPct val="0"/>
              </a:spcBef>
              <a:buFontTx/>
              <a:buChar char="-"/>
            </a:pPr>
            <a:r>
              <a:rPr lang="it-IT" dirty="0" smtClean="0">
                <a:solidFill>
                  <a:schemeClr val="bg1"/>
                </a:solidFill>
              </a:rPr>
              <a:t>Strada vini colli del Trasimeno (interessa i comuni situati nelle vicinanze del Lago Trasimeno).</a:t>
            </a:r>
          </a:p>
          <a:p>
            <a:pPr algn="just">
              <a:lnSpc>
                <a:spcPct val="90000"/>
              </a:lnSpc>
              <a:spcBef>
                <a:spcPct val="0"/>
              </a:spcBef>
              <a:buFontTx/>
              <a:buChar char="-"/>
            </a:pPr>
            <a:r>
              <a:rPr lang="it-IT" dirty="0" smtClean="0">
                <a:solidFill>
                  <a:schemeClr val="bg1"/>
                </a:solidFill>
              </a:rPr>
              <a:t>Strada dei vini Etrusco Romana (Copre un ampio territori che va da Orvieto ad Amelia).</a:t>
            </a:r>
          </a:p>
          <a:p>
            <a:pPr algn="just">
              <a:lnSpc>
                <a:spcPct val="90000"/>
              </a:lnSpc>
              <a:spcBef>
                <a:spcPct val="0"/>
              </a:spcBef>
              <a:buFontTx/>
              <a:buChar char="-"/>
            </a:pPr>
            <a:r>
              <a:rPr lang="it-IT" dirty="0" smtClean="0">
                <a:solidFill>
                  <a:schemeClr val="bg1"/>
                </a:solidFill>
              </a:rPr>
              <a:t>Strada del </a:t>
            </a:r>
            <a:r>
              <a:rPr lang="it-IT" dirty="0" err="1" smtClean="0">
                <a:solidFill>
                  <a:schemeClr val="bg1"/>
                </a:solidFill>
              </a:rPr>
              <a:t>Sagrantino</a:t>
            </a:r>
            <a:r>
              <a:rPr lang="it-IT" dirty="0" smtClean="0">
                <a:solidFill>
                  <a:schemeClr val="bg1"/>
                </a:solidFill>
              </a:rPr>
              <a:t> (</a:t>
            </a:r>
            <a:r>
              <a:rPr lang="it-IT" dirty="0" err="1" smtClean="0">
                <a:solidFill>
                  <a:schemeClr val="bg1"/>
                </a:solidFill>
              </a:rPr>
              <a:t>Iteressa</a:t>
            </a:r>
            <a:r>
              <a:rPr lang="it-IT" dirty="0" smtClean="0">
                <a:solidFill>
                  <a:schemeClr val="bg1"/>
                </a:solidFill>
              </a:rPr>
              <a:t> il territorio di </a:t>
            </a:r>
            <a:r>
              <a:rPr lang="it-IT" dirty="0" err="1" smtClean="0">
                <a:solidFill>
                  <a:schemeClr val="bg1"/>
                </a:solidFill>
              </a:rPr>
              <a:t>Montefalco</a:t>
            </a:r>
            <a:r>
              <a:rPr lang="it-IT" dirty="0" smtClean="0">
                <a:solidFill>
                  <a:schemeClr val="bg1"/>
                </a:solidFill>
              </a:rPr>
              <a:t> , </a:t>
            </a:r>
            <a:r>
              <a:rPr lang="it-IT" dirty="0" err="1" smtClean="0">
                <a:solidFill>
                  <a:schemeClr val="bg1"/>
                </a:solidFill>
              </a:rPr>
              <a:t>Bevagna</a:t>
            </a:r>
            <a:r>
              <a:rPr lang="it-IT" dirty="0" smtClean="0">
                <a:solidFill>
                  <a:schemeClr val="bg1"/>
                </a:solidFill>
              </a:rPr>
              <a:t>, </a:t>
            </a:r>
            <a:r>
              <a:rPr lang="it-IT" dirty="0" err="1" smtClean="0">
                <a:solidFill>
                  <a:schemeClr val="bg1"/>
                </a:solidFill>
              </a:rPr>
              <a:t>Castel</a:t>
            </a:r>
            <a:r>
              <a:rPr lang="it-IT" dirty="0" smtClean="0">
                <a:solidFill>
                  <a:schemeClr val="bg1"/>
                </a:solidFill>
              </a:rPr>
              <a:t> </a:t>
            </a:r>
            <a:r>
              <a:rPr lang="it-IT" dirty="0" err="1" smtClean="0">
                <a:solidFill>
                  <a:schemeClr val="bg1"/>
                </a:solidFill>
              </a:rPr>
              <a:t>Ritaldi</a:t>
            </a:r>
            <a:r>
              <a:rPr lang="it-IT" dirty="0" smtClean="0">
                <a:solidFill>
                  <a:schemeClr val="bg1"/>
                </a:solidFill>
              </a:rPr>
              <a:t>, </a:t>
            </a:r>
            <a:r>
              <a:rPr lang="it-IT" dirty="0" err="1" smtClean="0">
                <a:solidFill>
                  <a:schemeClr val="bg1"/>
                </a:solidFill>
              </a:rPr>
              <a:t>Gualdo</a:t>
            </a:r>
            <a:r>
              <a:rPr lang="it-IT" dirty="0" smtClean="0">
                <a:solidFill>
                  <a:schemeClr val="bg1"/>
                </a:solidFill>
              </a:rPr>
              <a:t> Cattaneo e Giano dell’Umbria).</a:t>
            </a:r>
          </a:p>
          <a:p>
            <a:pPr algn="just">
              <a:lnSpc>
                <a:spcPct val="90000"/>
              </a:lnSpc>
              <a:spcBef>
                <a:spcPct val="0"/>
              </a:spcBef>
              <a:buFontTx/>
              <a:buChar char="-"/>
            </a:pPr>
            <a:endParaRPr lang="it-IT" dirty="0"/>
          </a:p>
        </p:txBody>
      </p:sp>
      <p:pic>
        <p:nvPicPr>
          <p:cNvPr id="3" name="Picture 5" descr="C:\Users\FABIOCECY\Pictures\uva.jpg"/>
          <p:cNvPicPr>
            <a:picLocks noChangeAspect="1" noChangeArrowheads="1"/>
          </p:cNvPicPr>
          <p:nvPr/>
        </p:nvPicPr>
        <p:blipFill>
          <a:blip r:embed="rId2" cstate="print"/>
          <a:srcRect/>
          <a:stretch>
            <a:fillRect/>
          </a:stretch>
        </p:blipFill>
        <p:spPr>
          <a:xfrm>
            <a:off x="5652120" y="980728"/>
            <a:ext cx="2895600" cy="1927225"/>
          </a:xfrm>
          <a:prstGeom prst="rect">
            <a:avLst/>
          </a:prstGeom>
          <a:noFill/>
          <a:ln/>
        </p:spPr>
      </p:pic>
      <p:pic>
        <p:nvPicPr>
          <p:cNvPr id="7" name="Picture 8" descr="C:\Users\FABIOCECY\Pictures\img_sagrantino.jpg"/>
          <p:cNvPicPr>
            <a:picLocks noChangeAspect="1" noChangeArrowheads="1"/>
          </p:cNvPicPr>
          <p:nvPr/>
        </p:nvPicPr>
        <p:blipFill>
          <a:blip r:embed="rId3" cstate="print"/>
          <a:srcRect/>
          <a:stretch>
            <a:fillRect/>
          </a:stretch>
        </p:blipFill>
        <p:spPr bwMode="auto">
          <a:xfrm>
            <a:off x="5796136" y="3501008"/>
            <a:ext cx="2521182" cy="16772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3425297" cy="369332"/>
          </a:xfrm>
          <a:prstGeom prst="rect">
            <a:avLst/>
          </a:prstGeom>
        </p:spPr>
        <p:txBody>
          <a:bodyPr wrap="none">
            <a:spAutoFit/>
          </a:bodyPr>
          <a:lstStyle/>
          <a:p>
            <a:r>
              <a:rPr lang="it-IT" dirty="0" smtClean="0"/>
              <a:t>Strada dell’Olio </a:t>
            </a:r>
            <a:r>
              <a:rPr lang="it-IT" dirty="0" err="1" smtClean="0"/>
              <a:t>Dop</a:t>
            </a:r>
            <a:r>
              <a:rPr lang="it-IT" dirty="0" smtClean="0"/>
              <a:t> dell’Umbria</a:t>
            </a:r>
            <a:endParaRPr lang="it-IT" dirty="0"/>
          </a:p>
        </p:txBody>
      </p:sp>
      <p:sp>
        <p:nvSpPr>
          <p:cNvPr id="4" name="Rettangolo 3"/>
          <p:cNvSpPr/>
          <p:nvPr/>
        </p:nvSpPr>
        <p:spPr>
          <a:xfrm>
            <a:off x="611560" y="836712"/>
            <a:ext cx="4572000" cy="5050613"/>
          </a:xfrm>
          <a:prstGeom prst="rect">
            <a:avLst/>
          </a:prstGeom>
        </p:spPr>
        <p:txBody>
          <a:bodyPr>
            <a:spAutoFit/>
          </a:bodyPr>
          <a:lstStyle/>
          <a:p>
            <a:pPr>
              <a:lnSpc>
                <a:spcPct val="90000"/>
              </a:lnSpc>
              <a:buFontTx/>
              <a:buNone/>
            </a:pPr>
            <a:r>
              <a:rPr lang="it-IT" sz="2000" dirty="0" smtClean="0">
                <a:solidFill>
                  <a:srgbClr val="333333"/>
                </a:solidFill>
              </a:rPr>
              <a:t>Con il termine strada dell'olio si intendono cinque itinerari, uno per ognuna delle cinque sotto zone collinari dell'Umbria, attraverso le quali si possono scoprire i luoghi la storia e le tradizioni che legano ciascuna zona che in comune hanno l’antica tradizione olearia.  Le zone sono:</a:t>
            </a:r>
          </a:p>
          <a:p>
            <a:pPr>
              <a:lnSpc>
                <a:spcPct val="90000"/>
              </a:lnSpc>
            </a:pPr>
            <a:r>
              <a:rPr lang="it-IT" dirty="0" smtClean="0"/>
              <a:t>Zona dei Colli </a:t>
            </a:r>
            <a:r>
              <a:rPr lang="it-IT" dirty="0" err="1" smtClean="0"/>
              <a:t>Amerini</a:t>
            </a:r>
            <a:r>
              <a:rPr lang="it-IT" dirty="0" smtClean="0"/>
              <a:t> e </a:t>
            </a:r>
            <a:r>
              <a:rPr lang="it-IT" dirty="0" err="1" smtClean="0"/>
              <a:t>Valnerina</a:t>
            </a:r>
            <a:endParaRPr lang="it-IT" dirty="0" smtClean="0"/>
          </a:p>
          <a:p>
            <a:pPr>
              <a:lnSpc>
                <a:spcPct val="90000"/>
              </a:lnSpc>
            </a:pPr>
            <a:r>
              <a:rPr lang="it-IT" dirty="0" smtClean="0"/>
              <a:t> Zona dei Colli Assisi e Spoleto</a:t>
            </a:r>
          </a:p>
          <a:p>
            <a:pPr>
              <a:lnSpc>
                <a:spcPct val="90000"/>
              </a:lnSpc>
            </a:pPr>
            <a:r>
              <a:rPr lang="it-IT" dirty="0" smtClean="0"/>
              <a:t>Zona dei Colli </a:t>
            </a:r>
            <a:r>
              <a:rPr lang="it-IT" dirty="0" err="1" smtClean="0"/>
              <a:t>Martani</a:t>
            </a:r>
            <a:endParaRPr lang="it-IT" dirty="0" smtClean="0"/>
          </a:p>
          <a:p>
            <a:pPr>
              <a:lnSpc>
                <a:spcPct val="90000"/>
              </a:lnSpc>
            </a:pPr>
            <a:r>
              <a:rPr lang="it-IT" dirty="0" smtClean="0"/>
              <a:t>Zona dei Colli Orvietani </a:t>
            </a:r>
          </a:p>
          <a:p>
            <a:pPr>
              <a:lnSpc>
                <a:spcPct val="90000"/>
              </a:lnSpc>
            </a:pPr>
            <a:r>
              <a:rPr lang="it-IT" dirty="0" smtClean="0"/>
              <a:t>Zona dei Colli del Trasimeno</a:t>
            </a:r>
          </a:p>
          <a:p>
            <a:pPr>
              <a:lnSpc>
                <a:spcPct val="90000"/>
              </a:lnSpc>
              <a:buFontTx/>
              <a:buNone/>
            </a:pPr>
            <a:r>
              <a:rPr lang="it-IT" dirty="0" smtClean="0">
                <a:solidFill>
                  <a:schemeClr val="bg1"/>
                </a:solidFill>
              </a:rPr>
              <a:t>Uno dei principali eventi legato alla tradizione olearia Umbra è Frantoi aperti, ossia nel mese di novembre di ogni anno i Frantoi Umbri aprono le porte per consentire di visitare il luogo dove le olive vengono trasformate in olio</a:t>
            </a:r>
            <a:endParaRPr lang="it-IT" dirty="0">
              <a:solidFill>
                <a:schemeClr val="bg1"/>
              </a:solidFill>
            </a:endParaRPr>
          </a:p>
        </p:txBody>
      </p:sp>
      <p:pic>
        <p:nvPicPr>
          <p:cNvPr id="5" name="Picture 1030" descr="C:\Users\AGENZIA PIACENTI\Pictures\logomacina-2.jpg"/>
          <p:cNvPicPr>
            <a:picLocks noChangeAspect="1" noChangeArrowheads="1"/>
          </p:cNvPicPr>
          <p:nvPr/>
        </p:nvPicPr>
        <p:blipFill>
          <a:blip r:embed="rId2" cstate="print"/>
          <a:srcRect/>
          <a:stretch>
            <a:fillRect/>
          </a:stretch>
        </p:blipFill>
        <p:spPr>
          <a:xfrm>
            <a:off x="6012160" y="764704"/>
            <a:ext cx="1676400" cy="1430338"/>
          </a:xfrm>
          <a:prstGeom prst="rect">
            <a:avLst/>
          </a:prstGeom>
          <a:noFill/>
          <a:ln/>
        </p:spPr>
      </p:pic>
      <p:pic>
        <p:nvPicPr>
          <p:cNvPr id="6" name="Picture 6" descr="C:\Users\FABIOCECY\Pictures\oliva.jpg"/>
          <p:cNvPicPr>
            <a:picLocks noChangeAspect="1" noChangeArrowheads="1"/>
          </p:cNvPicPr>
          <p:nvPr/>
        </p:nvPicPr>
        <p:blipFill>
          <a:blip r:embed="rId3" cstate="print"/>
          <a:srcRect/>
          <a:stretch>
            <a:fillRect/>
          </a:stretch>
        </p:blipFill>
        <p:spPr bwMode="auto">
          <a:xfrm>
            <a:off x="5652120" y="2708920"/>
            <a:ext cx="2014663" cy="26868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1.bp.blogspot.com/_j1GQJ8Sb8CQ/TTVvdi8vO1I/AAAAAAAABrA/ZoKkLxw-ZOw/s1600/ferentillo18aprile2010%2B0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581128"/>
            <a:ext cx="2276714" cy="170753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Immagine 18" descr="Risultati immagini per ferentillo mummi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4941168"/>
            <a:ext cx="1800200" cy="1584176"/>
          </a:xfrm>
          <a:prstGeom prst="rect">
            <a:avLst/>
          </a:prstGeom>
          <a:noFill/>
          <a:ln>
            <a:noFill/>
          </a:ln>
        </p:spPr>
      </p:pic>
      <p:pic>
        <p:nvPicPr>
          <p:cNvPr id="18" name="Immagine 17" descr="C:\Users\MANUEL~1.DIP\AppData\Local\Temp\15171637963981624110545.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0199" y="3254315"/>
            <a:ext cx="1296144" cy="2016224"/>
          </a:xfrm>
          <a:prstGeom prst="rect">
            <a:avLst/>
          </a:prstGeom>
          <a:noFill/>
          <a:ln>
            <a:noFill/>
          </a:ln>
        </p:spPr>
      </p:pic>
      <p:sp>
        <p:nvSpPr>
          <p:cNvPr id="2" name="CasellaDiTesto 1"/>
          <p:cNvSpPr txBox="1"/>
          <p:nvPr/>
        </p:nvSpPr>
        <p:spPr>
          <a:xfrm>
            <a:off x="1331640" y="116632"/>
            <a:ext cx="6080511" cy="707886"/>
          </a:xfrm>
          <a:prstGeom prst="rect">
            <a:avLst/>
          </a:prstGeom>
          <a:noFill/>
        </p:spPr>
        <p:txBody>
          <a:bodyPr wrap="none" rtlCol="0">
            <a:spAutoFit/>
          </a:bodyPr>
          <a:lstStyle/>
          <a:p>
            <a:r>
              <a:rPr lang="it-IT" sz="4000" dirty="0" smtClean="0"/>
              <a:t>ALCUNE PERLE UMBRE</a:t>
            </a:r>
            <a:endParaRPr lang="it-IT" sz="4000" dirty="0"/>
          </a:p>
        </p:txBody>
      </p:sp>
      <p:sp>
        <p:nvSpPr>
          <p:cNvPr id="3" name="Rettangolo 2"/>
          <p:cNvSpPr/>
          <p:nvPr/>
        </p:nvSpPr>
        <p:spPr>
          <a:xfrm>
            <a:off x="251520" y="908720"/>
            <a:ext cx="2975240" cy="584775"/>
          </a:xfrm>
          <a:prstGeom prst="rect">
            <a:avLst/>
          </a:prstGeom>
        </p:spPr>
        <p:txBody>
          <a:bodyPr wrap="square">
            <a:spAutoFit/>
          </a:bodyPr>
          <a:lstStyle/>
          <a:p>
            <a:pPr algn="ctr"/>
            <a:r>
              <a:rPr lang="it-IT" sz="3200" b="1" dirty="0" smtClean="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latin typeface="Comic Sans MS" panose="030F0702030302020204" pitchFamily="66" charset="0"/>
              </a:rPr>
              <a:t>FERENTILLO</a:t>
            </a:r>
            <a:endParaRPr lang="it-IT" sz="3200" b="1" dirty="0">
              <a:ln w="9525">
                <a:solidFill>
                  <a:schemeClr val="bg1"/>
                </a:solidFill>
                <a:prstDash val="solid"/>
              </a:ln>
              <a:solidFill>
                <a:srgbClr val="92D050"/>
              </a:solidFill>
              <a:effectLst>
                <a:outerShdw blurRad="12700" dist="38100" dir="2700000" algn="tl" rotWithShape="0">
                  <a:schemeClr val="accent5">
                    <a:lumMod val="60000"/>
                    <a:lumOff val="40000"/>
                  </a:schemeClr>
                </a:outerShdw>
              </a:effectLst>
            </a:endParaRPr>
          </a:p>
        </p:txBody>
      </p:sp>
      <p:pic>
        <p:nvPicPr>
          <p:cNvPr id="4" name="Immagine 3" descr="Risultati immagini per ferentillo"/>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9512" y="1412776"/>
            <a:ext cx="3722435" cy="1663887"/>
          </a:xfrm>
          <a:prstGeom prst="rect">
            <a:avLst/>
          </a:prstGeom>
          <a:noFill/>
          <a:ln>
            <a:noFill/>
          </a:ln>
        </p:spPr>
      </p:pic>
      <p:sp>
        <p:nvSpPr>
          <p:cNvPr id="8" name="CasellaDiTesto 7"/>
          <p:cNvSpPr txBox="1"/>
          <p:nvPr/>
        </p:nvSpPr>
        <p:spPr>
          <a:xfrm>
            <a:off x="4211960" y="980728"/>
            <a:ext cx="4680520" cy="2523768"/>
          </a:xfrm>
          <a:prstGeom prst="rect">
            <a:avLst/>
          </a:prstGeom>
          <a:noFill/>
        </p:spPr>
        <p:txBody>
          <a:bodyPr wrap="square" rtlCol="0">
            <a:spAutoFit/>
          </a:bodyPr>
          <a:lstStyle/>
          <a:p>
            <a:pPr algn="just"/>
            <a:r>
              <a:rPr lang="it-IT" sz="1400" dirty="0" err="1" smtClean="0">
                <a:latin typeface="Comic Sans MS" panose="030F0702030302020204" pitchFamily="66" charset="0"/>
              </a:rPr>
              <a:t>Ferentillo</a:t>
            </a:r>
            <a:r>
              <a:rPr lang="it-IT" sz="1400" dirty="0" smtClean="0">
                <a:latin typeface="Comic Sans MS" panose="030F0702030302020204" pitchFamily="66" charset="0"/>
              </a:rPr>
              <a:t> è un comune situato in </a:t>
            </a:r>
            <a:r>
              <a:rPr lang="it-IT" sz="1400" dirty="0" err="1" smtClean="0">
                <a:latin typeface="Comic Sans MS" panose="030F0702030302020204" pitchFamily="66" charset="0"/>
              </a:rPr>
              <a:t>Valnerina</a:t>
            </a:r>
            <a:r>
              <a:rPr lang="it-IT" sz="1400" dirty="0" smtClean="0">
                <a:latin typeface="Comic Sans MS" panose="030F0702030302020204" pitchFamily="66" charset="0"/>
              </a:rPr>
              <a:t> in provincia di Terni il fiume Nera lo divide in due borghi: </a:t>
            </a:r>
            <a:r>
              <a:rPr lang="it-IT" sz="1400" dirty="0" err="1" smtClean="0">
                <a:latin typeface="Comic Sans MS" panose="030F0702030302020204" pitchFamily="66" charset="0"/>
              </a:rPr>
              <a:t>Matterella</a:t>
            </a:r>
            <a:r>
              <a:rPr lang="it-IT" sz="1400" dirty="0" smtClean="0">
                <a:latin typeface="Comic Sans MS" panose="030F0702030302020204" pitchFamily="66" charset="0"/>
              </a:rPr>
              <a:t> e Precetto caratterizzati da antiche chiese e palazzi gentilizi. </a:t>
            </a:r>
          </a:p>
          <a:p>
            <a:pPr algn="just"/>
            <a:r>
              <a:rPr lang="it-IT" sz="1400" dirty="0" smtClean="0">
                <a:latin typeface="Comic Sans MS" panose="030F0702030302020204" pitchFamily="66" charset="0"/>
              </a:rPr>
              <a:t>A </a:t>
            </a:r>
            <a:r>
              <a:rPr lang="it-IT" sz="1400" dirty="0" err="1" smtClean="0">
                <a:latin typeface="Comic Sans MS" panose="030F0702030302020204" pitchFamily="66" charset="0"/>
              </a:rPr>
              <a:t>Ferentillo</a:t>
            </a:r>
            <a:r>
              <a:rPr lang="it-IT" sz="1400" dirty="0" smtClean="0">
                <a:latin typeface="Comic Sans MS" panose="030F0702030302020204" pitchFamily="66" charset="0"/>
              </a:rPr>
              <a:t> si trovano gli affreschi della scuola di Raffaello ed altri attribuibili alla scuola del Perugino. Fu fondata dai Longobardi nel 740 d.c. che, giungendo in </a:t>
            </a:r>
            <a:r>
              <a:rPr lang="it-IT" sz="1400" dirty="0" err="1" smtClean="0">
                <a:latin typeface="Comic Sans MS" panose="030F0702030302020204" pitchFamily="66" charset="0"/>
              </a:rPr>
              <a:t>Valnerina</a:t>
            </a:r>
            <a:r>
              <a:rPr lang="it-IT" sz="1400" dirty="0" smtClean="0">
                <a:latin typeface="Comic Sans MS" panose="030F0702030302020204" pitchFamily="66" charset="0"/>
              </a:rPr>
              <a:t> dopo aver lasciata la loro patria </a:t>
            </a:r>
            <a:r>
              <a:rPr lang="it-IT" sz="1400" dirty="0" err="1" smtClean="0">
                <a:latin typeface="Comic Sans MS" panose="030F0702030302020204" pitchFamily="66" charset="0"/>
              </a:rPr>
              <a:t>Ferento</a:t>
            </a:r>
            <a:r>
              <a:rPr lang="it-IT" sz="1400" dirty="0" smtClean="0">
                <a:latin typeface="Comic Sans MS" panose="030F0702030302020204" pitchFamily="66" charset="0"/>
              </a:rPr>
              <a:t>, bonificarono paludi e fondarono </a:t>
            </a:r>
            <a:r>
              <a:rPr lang="it-IT" sz="1400" dirty="0" err="1" smtClean="0">
                <a:latin typeface="Comic Sans MS" panose="030F0702030302020204" pitchFamily="66" charset="0"/>
              </a:rPr>
              <a:t>Ferentum</a:t>
            </a:r>
            <a:r>
              <a:rPr lang="it-IT" sz="1400" dirty="0" smtClean="0">
                <a:latin typeface="Comic Sans MS" panose="030F0702030302020204" pitchFamily="66" charset="0"/>
              </a:rPr>
              <a:t> </a:t>
            </a:r>
            <a:r>
              <a:rPr lang="it-IT" sz="1400" dirty="0" err="1" smtClean="0">
                <a:latin typeface="Comic Sans MS" panose="030F0702030302020204" pitchFamily="66" charset="0"/>
              </a:rPr>
              <a:t>illi</a:t>
            </a:r>
            <a:r>
              <a:rPr lang="it-IT" sz="1400" dirty="0" smtClean="0">
                <a:latin typeface="Comic Sans MS" panose="030F0702030302020204" pitchFamily="66" charset="0"/>
              </a:rPr>
              <a:t> (cioè “quelli di </a:t>
            </a:r>
            <a:r>
              <a:rPr lang="it-IT" sz="1400" dirty="0" err="1" smtClean="0">
                <a:latin typeface="Comic Sans MS" panose="030F0702030302020204" pitchFamily="66" charset="0"/>
              </a:rPr>
              <a:t>Ferento</a:t>
            </a:r>
            <a:r>
              <a:rPr lang="it-IT" sz="1400" dirty="0" smtClean="0">
                <a:latin typeface="Comic Sans MS" panose="030F0702030302020204" pitchFamily="66" charset="0"/>
              </a:rPr>
              <a:t>”).  </a:t>
            </a:r>
          </a:p>
          <a:p>
            <a:endParaRPr lang="it-IT" dirty="0"/>
          </a:p>
        </p:txBody>
      </p:sp>
      <p:sp>
        <p:nvSpPr>
          <p:cNvPr id="9" name="CasellaDiTesto 8"/>
          <p:cNvSpPr txBox="1"/>
          <p:nvPr/>
        </p:nvSpPr>
        <p:spPr>
          <a:xfrm>
            <a:off x="755576" y="4221088"/>
            <a:ext cx="3024336" cy="369332"/>
          </a:xfrm>
          <a:prstGeom prst="rect">
            <a:avLst/>
          </a:prstGeom>
          <a:noFill/>
        </p:spPr>
        <p:txBody>
          <a:bodyPr wrap="square" rtlCol="0">
            <a:spAutoFit/>
          </a:bodyPr>
          <a:lstStyle/>
          <a:p>
            <a:endParaRPr lang="it-IT" dirty="0"/>
          </a:p>
        </p:txBody>
      </p:sp>
      <p:sp>
        <p:nvSpPr>
          <p:cNvPr id="11" name="CasellaDiTesto 10"/>
          <p:cNvSpPr txBox="1"/>
          <p:nvPr/>
        </p:nvSpPr>
        <p:spPr>
          <a:xfrm>
            <a:off x="1115616" y="4437112"/>
            <a:ext cx="3024336" cy="369332"/>
          </a:xfrm>
          <a:prstGeom prst="rect">
            <a:avLst/>
          </a:prstGeom>
          <a:noFill/>
        </p:spPr>
        <p:txBody>
          <a:bodyPr wrap="square" rtlCol="0">
            <a:spAutoFit/>
          </a:bodyPr>
          <a:lstStyle/>
          <a:p>
            <a:endParaRPr lang="it-IT" dirty="0"/>
          </a:p>
        </p:txBody>
      </p:sp>
      <p:sp>
        <p:nvSpPr>
          <p:cNvPr id="13" name="CasellaDiTesto 12"/>
          <p:cNvSpPr txBox="1"/>
          <p:nvPr/>
        </p:nvSpPr>
        <p:spPr>
          <a:xfrm>
            <a:off x="323528" y="3789040"/>
            <a:ext cx="3761184" cy="369332"/>
          </a:xfrm>
          <a:prstGeom prst="rect">
            <a:avLst/>
          </a:prstGeom>
          <a:noFill/>
        </p:spPr>
        <p:txBody>
          <a:bodyPr wrap="square" rtlCol="0">
            <a:spAutoFit/>
          </a:bodyPr>
          <a:lstStyle/>
          <a:p>
            <a:endParaRPr lang="it-IT" dirty="0"/>
          </a:p>
        </p:txBody>
      </p:sp>
      <p:sp>
        <p:nvSpPr>
          <p:cNvPr id="10" name="CasellaDiTesto 9"/>
          <p:cNvSpPr txBox="1"/>
          <p:nvPr/>
        </p:nvSpPr>
        <p:spPr>
          <a:xfrm>
            <a:off x="4211960" y="3140968"/>
            <a:ext cx="4608512" cy="738664"/>
          </a:xfrm>
          <a:prstGeom prst="rect">
            <a:avLst/>
          </a:prstGeom>
          <a:noFill/>
        </p:spPr>
        <p:txBody>
          <a:bodyPr wrap="square" rtlCol="0">
            <a:spAutoFit/>
          </a:bodyPr>
          <a:lstStyle/>
          <a:p>
            <a:r>
              <a:rPr lang="it-IT" sz="1400" dirty="0" smtClean="0"/>
              <a:t>Le due rocche a protezione del borgo servivano in realtà a presidiare la strada </a:t>
            </a:r>
            <a:r>
              <a:rPr lang="it-IT" sz="1400" dirty="0" err="1" smtClean="0"/>
              <a:t>Valnerina</a:t>
            </a:r>
            <a:r>
              <a:rPr lang="it-IT" sz="1400" dirty="0" smtClean="0"/>
              <a:t> che arriva fino a Fano e la basilica di S. Pietro in Valle.</a:t>
            </a:r>
            <a:endParaRPr lang="it-IT" sz="1400" dirty="0"/>
          </a:p>
        </p:txBody>
      </p:sp>
      <p:sp>
        <p:nvSpPr>
          <p:cNvPr id="15" name="CasellaDiTesto 14"/>
          <p:cNvSpPr txBox="1"/>
          <p:nvPr/>
        </p:nvSpPr>
        <p:spPr>
          <a:xfrm>
            <a:off x="4211960" y="4941168"/>
            <a:ext cx="4608512" cy="369332"/>
          </a:xfrm>
          <a:prstGeom prst="rect">
            <a:avLst/>
          </a:prstGeom>
          <a:noFill/>
        </p:spPr>
        <p:txBody>
          <a:bodyPr wrap="square" rtlCol="0">
            <a:spAutoFit/>
          </a:bodyPr>
          <a:lstStyle/>
          <a:p>
            <a:endParaRPr lang="it-IT" dirty="0"/>
          </a:p>
        </p:txBody>
      </p:sp>
      <p:sp>
        <p:nvSpPr>
          <p:cNvPr id="16" name="CasellaDiTesto 15"/>
          <p:cNvSpPr txBox="1"/>
          <p:nvPr/>
        </p:nvSpPr>
        <p:spPr>
          <a:xfrm>
            <a:off x="4588768" y="3429000"/>
            <a:ext cx="3223592" cy="369332"/>
          </a:xfrm>
          <a:prstGeom prst="rect">
            <a:avLst/>
          </a:prstGeom>
          <a:noFill/>
        </p:spPr>
        <p:txBody>
          <a:bodyPr wrap="square" rtlCol="0">
            <a:spAutoFit/>
          </a:bodyPr>
          <a:lstStyle/>
          <a:p>
            <a:endParaRPr lang="it-IT" dirty="0"/>
          </a:p>
        </p:txBody>
      </p:sp>
      <p:sp>
        <p:nvSpPr>
          <p:cNvPr id="17" name="CasellaDiTesto 16"/>
          <p:cNvSpPr txBox="1"/>
          <p:nvPr/>
        </p:nvSpPr>
        <p:spPr>
          <a:xfrm>
            <a:off x="0" y="3212976"/>
            <a:ext cx="2699792" cy="1815882"/>
          </a:xfrm>
          <a:prstGeom prst="rect">
            <a:avLst/>
          </a:prstGeom>
          <a:noFill/>
        </p:spPr>
        <p:txBody>
          <a:bodyPr wrap="square" rtlCol="0">
            <a:spAutoFit/>
          </a:bodyPr>
          <a:lstStyle/>
          <a:p>
            <a:pPr algn="just"/>
            <a:r>
              <a:rPr lang="it-IT" sz="1400" dirty="0" smtClean="0"/>
              <a:t>Famoso in questo comune il “museo delle mummie” che conserva i corpi di un certo numero di </a:t>
            </a:r>
            <a:r>
              <a:rPr lang="it-IT" sz="1400" dirty="0" err="1" smtClean="0"/>
              <a:t>ferentillesi</a:t>
            </a:r>
            <a:r>
              <a:rPr lang="it-IT" sz="1400" dirty="0" smtClean="0"/>
              <a:t>; sono state ritrovate nella cripta di una storica chiesa nel XIX sec. e costituiscono un’attrazione turistica.</a:t>
            </a:r>
            <a:endParaRPr lang="it-IT" sz="1400" dirty="0"/>
          </a:p>
        </p:txBody>
      </p:sp>
      <p:sp>
        <p:nvSpPr>
          <p:cNvPr id="21" name="CasellaDiTesto 20"/>
          <p:cNvSpPr txBox="1"/>
          <p:nvPr/>
        </p:nvSpPr>
        <p:spPr>
          <a:xfrm>
            <a:off x="4741168" y="3581400"/>
            <a:ext cx="3223592" cy="369332"/>
          </a:xfrm>
          <a:prstGeom prst="rect">
            <a:avLst/>
          </a:prstGeom>
          <a:noFill/>
        </p:spPr>
        <p:txBody>
          <a:bodyPr wrap="square" rtlCol="0">
            <a:spAutoFit/>
          </a:bodyPr>
          <a:lstStyle/>
          <a:p>
            <a:endParaRPr lang="it-IT" dirty="0"/>
          </a:p>
        </p:txBody>
      </p:sp>
      <p:sp>
        <p:nvSpPr>
          <p:cNvPr id="22" name="CasellaDiTesto 21"/>
          <p:cNvSpPr txBox="1"/>
          <p:nvPr/>
        </p:nvSpPr>
        <p:spPr>
          <a:xfrm>
            <a:off x="4283968" y="4005064"/>
            <a:ext cx="3672408" cy="738664"/>
          </a:xfrm>
          <a:prstGeom prst="rect">
            <a:avLst/>
          </a:prstGeom>
          <a:noFill/>
        </p:spPr>
        <p:txBody>
          <a:bodyPr wrap="square" rtlCol="0">
            <a:spAutoFit/>
          </a:bodyPr>
          <a:lstStyle/>
          <a:p>
            <a:r>
              <a:rPr lang="it-IT" sz="1400" dirty="0" err="1" smtClean="0"/>
              <a:t>Ferentillo</a:t>
            </a:r>
            <a:r>
              <a:rPr lang="it-IT" sz="1400" dirty="0" smtClean="0"/>
              <a:t> è conosciuto anche per la presenza di alcune falesie, quindi è molto frequentato dagli arrampicatori.</a:t>
            </a:r>
            <a:endParaRPr lang="it-IT"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1"/>
          <p:cNvPicPr/>
          <p:nvPr/>
        </p:nvPicPr>
        <p:blipFill>
          <a:blip r:embed="rId2" cstate="print"/>
          <a:stretch>
            <a:fillRect/>
          </a:stretch>
        </p:blipFill>
        <p:spPr bwMode="auto">
          <a:xfrm rot="1076547">
            <a:off x="5958951" y="2720931"/>
            <a:ext cx="2648310" cy="1475117"/>
          </a:xfrm>
          <a:prstGeom prst="rect">
            <a:avLst/>
          </a:prstGeom>
        </p:spPr>
      </p:pic>
      <p:pic>
        <p:nvPicPr>
          <p:cNvPr id="7" name="Immagine3"/>
          <p:cNvPicPr/>
          <p:nvPr/>
        </p:nvPicPr>
        <p:blipFill>
          <a:blip r:embed="rId3" cstate="print"/>
          <a:stretch>
            <a:fillRect/>
          </a:stretch>
        </p:blipFill>
        <p:spPr bwMode="auto">
          <a:xfrm>
            <a:off x="5796136" y="4797152"/>
            <a:ext cx="2967487" cy="1725283"/>
          </a:xfrm>
          <a:prstGeom prst="rect">
            <a:avLst/>
          </a:prstGeom>
        </p:spPr>
      </p:pic>
      <p:pic>
        <p:nvPicPr>
          <p:cNvPr id="6" name="Immagine2"/>
          <p:cNvPicPr/>
          <p:nvPr/>
        </p:nvPicPr>
        <p:blipFill>
          <a:blip r:embed="rId4" cstate="print"/>
          <a:stretch>
            <a:fillRect/>
          </a:stretch>
        </p:blipFill>
        <p:spPr bwMode="auto">
          <a:xfrm>
            <a:off x="6300192" y="188640"/>
            <a:ext cx="2432649" cy="1733909"/>
          </a:xfrm>
          <a:prstGeom prst="rect">
            <a:avLst/>
          </a:prstGeom>
        </p:spPr>
      </p:pic>
      <p:sp>
        <p:nvSpPr>
          <p:cNvPr id="3" name="CasellaDiTesto 2"/>
          <p:cNvSpPr txBox="1"/>
          <p:nvPr/>
        </p:nvSpPr>
        <p:spPr>
          <a:xfrm>
            <a:off x="1259632" y="764704"/>
            <a:ext cx="7776864" cy="369332"/>
          </a:xfrm>
          <a:prstGeom prst="rect">
            <a:avLst/>
          </a:prstGeom>
          <a:noFill/>
        </p:spPr>
        <p:txBody>
          <a:bodyPr wrap="square" rtlCol="0">
            <a:spAutoFit/>
          </a:bodyPr>
          <a:lstStyle/>
          <a:p>
            <a:endParaRPr lang="it-IT" dirty="0"/>
          </a:p>
        </p:txBody>
      </p:sp>
      <p:sp>
        <p:nvSpPr>
          <p:cNvPr id="1025" name="Rectangle 1"/>
          <p:cNvSpPr>
            <a:spLocks noChangeArrowheads="1"/>
          </p:cNvSpPr>
          <p:nvPr/>
        </p:nvSpPr>
        <p:spPr bwMode="auto">
          <a:xfrm>
            <a:off x="179512" y="-11414"/>
            <a:ext cx="6948264"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4000" b="0" i="0" u="none" strike="noStrike" cap="none" normalizeH="0" baseline="0" dirty="0" smtClean="0">
                <a:ln>
                  <a:noFill/>
                </a:ln>
                <a:solidFill>
                  <a:srgbClr val="FF0000"/>
                </a:solidFill>
                <a:effectLst/>
                <a:latin typeface="Times New Roman" pitchFamily="18" charset="0"/>
                <a:ea typeface="Andale Sans UI"/>
                <a:cs typeface="Times New Roman" pitchFamily="18" charset="0"/>
              </a:rPr>
              <a:t>Narni</a:t>
            </a:r>
            <a:endParaRPr kumimoji="0" lang="it-IT" sz="4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ea typeface="Andale Sans UI"/>
                <a:cs typeface="Times New Roman" pitchFamily="18" charset="0"/>
              </a:rPr>
              <a:t>Narni è un  comune  in provincia  di  Terni .</a:t>
            </a:r>
            <a:endParaRPr kumimoji="0" lang="it-IT" sz="14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err="1" smtClean="0">
                <a:ln>
                  <a:noFill/>
                </a:ln>
                <a:effectLst/>
                <a:ea typeface="Andale Sans UI"/>
                <a:cs typeface="Times New Roman" pitchFamily="18" charset="0"/>
              </a:rPr>
              <a:t>Gia'</a:t>
            </a:r>
            <a:r>
              <a:rPr kumimoji="0" lang="it-IT" sz="1400" b="0" i="0" u="none" strike="noStrike" cap="none" normalizeH="0" baseline="0" dirty="0" smtClean="0">
                <a:ln>
                  <a:noFill/>
                </a:ln>
                <a:effectLst/>
                <a:ea typeface="Andale Sans UI"/>
                <a:cs typeface="Times New Roman" pitchFamily="18" charset="0"/>
              </a:rPr>
              <a:t>  abitata  nel  Paleolitico,  nel 300 a.c. era sotto Roma</a:t>
            </a:r>
            <a:r>
              <a:rPr kumimoji="0" lang="it-IT" sz="1400" b="0" i="0" u="none" strike="noStrike" cap="none" normalizeH="0" dirty="0" smtClean="0">
                <a:ln>
                  <a:noFill/>
                </a:ln>
                <a:effectLst/>
                <a:ea typeface="Andale Sans UI"/>
                <a:cs typeface="Times New Roman" pitchFamily="18" charset="0"/>
              </a:rPr>
              <a:t> </a:t>
            </a:r>
            <a:r>
              <a:rPr kumimoji="0" lang="it-IT" sz="1400" b="0" i="0" u="none" strike="noStrike" cap="none" normalizeH="0" baseline="0" dirty="0" smtClean="0">
                <a:ln>
                  <a:noFill/>
                </a:ln>
                <a:effectLst/>
                <a:ea typeface="Andale Sans UI"/>
                <a:cs typeface="Times New Roman" pitchFamily="18" charset="0"/>
              </a:rPr>
              <a:t>e centro strategico lungo la via Flaminia. Il nome </a:t>
            </a:r>
            <a:r>
              <a:rPr kumimoji="0" lang="it-IT" sz="1400" b="0" i="0" u="none" strike="noStrike" cap="none" normalizeH="0" baseline="0" dirty="0" err="1" smtClean="0">
                <a:ln>
                  <a:noFill/>
                </a:ln>
                <a:effectLst/>
                <a:ea typeface="Andale Sans UI"/>
                <a:cs typeface="Times New Roman" pitchFamily="18" charset="0"/>
              </a:rPr>
              <a:t>Narnia</a:t>
            </a:r>
            <a:r>
              <a:rPr kumimoji="0" lang="it-IT" sz="1400" b="0" i="0" u="none" strike="noStrike" cap="none" normalizeH="0" baseline="0" dirty="0" smtClean="0">
                <a:ln>
                  <a:noFill/>
                </a:ln>
                <a:effectLst/>
                <a:ea typeface="Andale Sans UI"/>
                <a:cs typeface="Times New Roman" pitchFamily="18" charset="0"/>
              </a:rPr>
              <a:t>,considerando il vecchio nome </a:t>
            </a:r>
            <a:r>
              <a:rPr kumimoji="0" lang="it-IT" sz="1400" b="0" i="0" u="none" strike="noStrike" cap="none" normalizeH="0" baseline="0" dirty="0" err="1" smtClean="0">
                <a:ln>
                  <a:noFill/>
                </a:ln>
                <a:effectLst/>
                <a:ea typeface="Andale Sans UI"/>
                <a:cs typeface="Times New Roman" pitchFamily="18" charset="0"/>
              </a:rPr>
              <a:t>Nequinum</a:t>
            </a:r>
            <a:r>
              <a:rPr kumimoji="0" lang="it-IT" sz="1400" b="0" i="0" u="none" strike="noStrike" cap="none" normalizeH="0" baseline="0" dirty="0" smtClean="0">
                <a:ln>
                  <a:noFill/>
                </a:ln>
                <a:effectLst/>
                <a:ea typeface="Andale Sans UI"/>
                <a:cs typeface="Times New Roman" pitchFamily="18" charset="0"/>
              </a:rPr>
              <a:t> di cattivo auspicio (dato che significava “non posso”), i romani  gli cambiarono nome, </a:t>
            </a:r>
            <a:r>
              <a:rPr lang="it-IT" sz="1400" dirty="0" smtClean="0">
                <a:ea typeface="Andale Sans UI"/>
                <a:cs typeface="Times New Roman" pitchFamily="18" charset="0"/>
              </a:rPr>
              <a:t> la chiamarono </a:t>
            </a:r>
            <a:r>
              <a:rPr kumimoji="0" lang="it-IT" sz="1400" b="0" i="0" u="none" strike="noStrike" cap="none" normalizeH="0" baseline="0" dirty="0" err="1" smtClean="0">
                <a:ln>
                  <a:noFill/>
                </a:ln>
                <a:effectLst/>
                <a:ea typeface="Andale Sans UI"/>
                <a:cs typeface="Times New Roman" pitchFamily="18" charset="0"/>
              </a:rPr>
              <a:t>Nar</a:t>
            </a:r>
            <a:r>
              <a:rPr kumimoji="0" lang="it-IT" sz="1400" b="0" i="0" u="none" strike="noStrike" cap="none" normalizeH="0" baseline="0" dirty="0" smtClean="0">
                <a:ln>
                  <a:noFill/>
                </a:ln>
                <a:effectLst/>
                <a:ea typeface="Andale Sans UI"/>
                <a:cs typeface="Times New Roman" pitchFamily="18" charset="0"/>
              </a:rPr>
              <a:t>, come</a:t>
            </a:r>
            <a:r>
              <a:rPr kumimoji="0" lang="it-IT" sz="1400" b="0" i="0" u="none" strike="noStrike" cap="none" normalizeH="0" dirty="0" smtClean="0">
                <a:ln>
                  <a:noFill/>
                </a:ln>
                <a:effectLst/>
                <a:ea typeface="Andale Sans UI"/>
                <a:cs typeface="Times New Roman" pitchFamily="18" charset="0"/>
              </a:rPr>
              <a:t> il fiume Nera.</a:t>
            </a:r>
            <a:endParaRPr kumimoji="0" lang="it-IT" sz="14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ea typeface="Andale Sans UI"/>
                <a:cs typeface="Times New Roman" pitchFamily="18" charset="0"/>
              </a:rPr>
              <a:t>La </a:t>
            </a:r>
            <a:r>
              <a:rPr kumimoji="0" lang="it-IT" sz="1400" b="0" i="0" u="none" strike="noStrike" cap="none" normalizeH="0" baseline="0" dirty="0" err="1" smtClean="0">
                <a:ln>
                  <a:noFill/>
                </a:ln>
                <a:effectLst/>
                <a:ea typeface="Andale Sans UI"/>
                <a:cs typeface="Times New Roman" pitchFamily="18" charset="0"/>
              </a:rPr>
              <a:t>citta'</a:t>
            </a:r>
            <a:r>
              <a:rPr kumimoji="0" lang="it-IT" sz="1400" b="0" i="0" u="none" strike="noStrike" cap="none" normalizeH="0" baseline="0" dirty="0" smtClean="0">
                <a:ln>
                  <a:noFill/>
                </a:ln>
                <a:effectLst/>
                <a:ea typeface="Andale Sans UI"/>
                <a:cs typeface="Times New Roman" pitchFamily="18" charset="0"/>
              </a:rPr>
              <a:t> probabilmente ebbe una certa importanza durante le guerre puniche e nei pressi della stazione di </a:t>
            </a:r>
            <a:r>
              <a:rPr kumimoji="0" lang="it-IT" sz="1400" b="0" i="0" u="none" strike="noStrike" cap="none" normalizeH="0" baseline="0" dirty="0" err="1" smtClean="0">
                <a:ln>
                  <a:noFill/>
                </a:ln>
                <a:effectLst/>
                <a:ea typeface="Andale Sans UI"/>
                <a:cs typeface="Times New Roman" pitchFamily="18" charset="0"/>
              </a:rPr>
              <a:t>Stifone</a:t>
            </a:r>
            <a:r>
              <a:rPr kumimoji="0" lang="it-IT" sz="1400" b="0" i="0" u="none" strike="noStrike" cap="none" normalizeH="0" baseline="0" dirty="0" smtClean="0">
                <a:ln>
                  <a:noFill/>
                </a:ln>
                <a:effectLst/>
                <a:ea typeface="Andale Sans UI"/>
                <a:cs typeface="Times New Roman" pitchFamily="18" charset="0"/>
              </a:rPr>
              <a:t>, dove si trovava il porto, e' stato recentemente individuato un sito archeologico di un cantiere navale romano. Durante il medioevo Narni fu un centro importante posto come era ed è lungo la via Flaminia.</a:t>
            </a:r>
            <a:r>
              <a:rPr lang="it-IT" sz="1400" dirty="0" smtClean="0"/>
              <a:t> </a:t>
            </a:r>
            <a:r>
              <a:rPr kumimoji="0" lang="it-IT" sz="1400" b="0" i="0" u="none" strike="noStrike" cap="none" normalizeH="0" baseline="0" dirty="0" smtClean="0">
                <a:ln>
                  <a:noFill/>
                </a:ln>
                <a:effectLst/>
                <a:ea typeface="Andale Sans UI"/>
                <a:cs typeface="Times New Roman" pitchFamily="18" charset="0"/>
              </a:rPr>
              <a:t>Il definitivo cambio di nome da </a:t>
            </a:r>
            <a:r>
              <a:rPr kumimoji="0" lang="it-IT" sz="1400" b="0" i="0" u="none" strike="noStrike" cap="none" normalizeH="0" baseline="0" dirty="0" err="1" smtClean="0">
                <a:ln>
                  <a:noFill/>
                </a:ln>
                <a:effectLst/>
                <a:ea typeface="Andale Sans UI"/>
                <a:cs typeface="Times New Roman" pitchFamily="18" charset="0"/>
              </a:rPr>
              <a:t>Narnia</a:t>
            </a:r>
            <a:r>
              <a:rPr kumimoji="0" lang="it-IT" sz="1400" b="0" i="0" u="none" strike="noStrike" cap="none" normalizeH="0" baseline="0" dirty="0" smtClean="0">
                <a:ln>
                  <a:noFill/>
                </a:ln>
                <a:effectLst/>
                <a:ea typeface="Andale Sans UI"/>
                <a:cs typeface="Times New Roman" pitchFamily="18" charset="0"/>
              </a:rPr>
              <a:t> (medioevale) in Narni, avvenne,molto probabilmente intorno al XIII SEC.</a:t>
            </a:r>
            <a:endParaRPr kumimoji="0" lang="it-IT" sz="14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ea typeface="Andale Sans UI"/>
                <a:cs typeface="Times New Roman" pitchFamily="18" charset="0"/>
              </a:rPr>
              <a:t>Il simbolo della città è il grifone: una leggenda narra che,in epoca medioevale, fra Narni e Perugia ci fosse un grifone, contro il quale le due città, in guerra fra loro,si erano coalizzate. Una volta ucciso Perugia si tenne le ossa del Grifone  (bianca) e </a:t>
            </a:r>
            <a:r>
              <a:rPr lang="it-IT" sz="1400" dirty="0" smtClean="0">
                <a:ea typeface="Andale Sans UI"/>
                <a:cs typeface="Times New Roman" pitchFamily="18" charset="0"/>
              </a:rPr>
              <a:t>N</a:t>
            </a:r>
            <a:r>
              <a:rPr kumimoji="0" lang="it-IT" sz="1400" b="0" i="0" u="none" strike="noStrike" cap="none" normalizeH="0" baseline="0" dirty="0" smtClean="0">
                <a:ln>
                  <a:noFill/>
                </a:ln>
                <a:effectLst/>
                <a:ea typeface="Andale Sans UI"/>
                <a:cs typeface="Times New Roman" pitchFamily="18" charset="0"/>
              </a:rPr>
              <a:t>arni la pelle (rossa). Per questo motivo  il Grifone di Perugia e' bianco e quello di Narni rosso. </a:t>
            </a:r>
            <a:endParaRPr kumimoji="0" lang="it-IT" sz="14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ea typeface="Andale Sans UI"/>
                <a:cs typeface="Times New Roman" pitchFamily="18" charset="0"/>
              </a:rPr>
              <a:t>La </a:t>
            </a:r>
            <a:r>
              <a:rPr kumimoji="0" lang="it-IT" sz="1400" b="0" i="0" u="none" strike="noStrike" cap="none" normalizeH="0" baseline="0" dirty="0" err="1" smtClean="0">
                <a:ln>
                  <a:noFill/>
                </a:ln>
                <a:effectLst/>
                <a:ea typeface="Andale Sans UI"/>
                <a:cs typeface="Times New Roman" pitchFamily="18" charset="0"/>
              </a:rPr>
              <a:t>citta'</a:t>
            </a:r>
            <a:r>
              <a:rPr kumimoji="0" lang="it-IT" sz="1400" b="0" i="0" u="none" strike="noStrike" cap="none" normalizeH="0" baseline="0" dirty="0" smtClean="0">
                <a:ln>
                  <a:noFill/>
                </a:ln>
                <a:effectLst/>
                <a:ea typeface="Andale Sans UI"/>
                <a:cs typeface="Times New Roman" pitchFamily="18" charset="0"/>
              </a:rPr>
              <a:t> e' piena di edifici civili di importanza storica degni di nota, tra questi i principali sono: Il ponte di Augusto, il palazzo dei Priori, la chiesa di S. Maria in </a:t>
            </a:r>
            <a:r>
              <a:rPr kumimoji="0" lang="it-IT" sz="1400" b="0" i="0" u="none" strike="noStrike" cap="none" normalizeH="0" baseline="0" dirty="0" err="1" smtClean="0">
                <a:ln>
                  <a:noFill/>
                </a:ln>
                <a:effectLst/>
                <a:ea typeface="Andale Sans UI"/>
                <a:cs typeface="Times New Roman" pitchFamily="18" charset="0"/>
              </a:rPr>
              <a:t>Pensole</a:t>
            </a:r>
            <a:r>
              <a:rPr kumimoji="0" lang="it-IT" sz="1400" b="0" i="0" u="none" strike="noStrike" cap="none" normalizeH="0" baseline="0" dirty="0" smtClean="0">
                <a:ln>
                  <a:noFill/>
                </a:ln>
                <a:effectLst/>
                <a:ea typeface="Andale Sans UI"/>
                <a:cs typeface="Times New Roman" pitchFamily="18" charset="0"/>
              </a:rPr>
              <a:t>, la chiesa di S. Domenico con i suoi preziosi sotterranei legati all’Inquisizione, la rocca di </a:t>
            </a:r>
            <a:r>
              <a:rPr kumimoji="0" lang="it-IT" sz="1400" b="0" i="0" u="none" strike="noStrike" cap="none" normalizeH="0" baseline="0" dirty="0" err="1" smtClean="0">
                <a:ln>
                  <a:noFill/>
                </a:ln>
                <a:effectLst/>
                <a:ea typeface="Andale Sans UI"/>
                <a:cs typeface="Times New Roman" pitchFamily="18" charset="0"/>
              </a:rPr>
              <a:t>Albornoz</a:t>
            </a:r>
            <a:r>
              <a:rPr kumimoji="0" lang="it-IT" sz="1400" b="0" i="0" u="none" strike="noStrike" cap="none" normalizeH="0" baseline="0" dirty="0" smtClean="0">
                <a:ln>
                  <a:noFill/>
                </a:ln>
                <a:effectLst/>
                <a:ea typeface="Andale Sans UI"/>
                <a:cs typeface="Times New Roman" pitchFamily="18" charset="0"/>
              </a:rPr>
              <a:t>, </a:t>
            </a:r>
            <a:r>
              <a:rPr lang="it-IT" sz="1400" dirty="0" smtClean="0">
                <a:ea typeface="Andale Sans UI"/>
                <a:cs typeface="Times New Roman" pitchFamily="18" charset="0"/>
              </a:rPr>
              <a:t>palazzo </a:t>
            </a:r>
            <a:r>
              <a:rPr kumimoji="0" lang="it-IT" sz="1400" b="0" i="0" u="none" strike="noStrike" cap="none" normalizeH="0" baseline="0" dirty="0" err="1" smtClean="0">
                <a:ln>
                  <a:noFill/>
                </a:ln>
                <a:effectLst/>
                <a:ea typeface="Andale Sans UI"/>
                <a:cs typeface="Times New Roman" pitchFamily="18" charset="0"/>
              </a:rPr>
              <a:t>Eroli</a:t>
            </a:r>
            <a:r>
              <a:rPr kumimoji="0" lang="it-IT" sz="1400" b="0" i="0" u="none" strike="noStrike" cap="none" normalizeH="0" baseline="0" dirty="0" smtClean="0">
                <a:ln>
                  <a:noFill/>
                </a:ln>
                <a:effectLst/>
                <a:ea typeface="Andale Sans UI"/>
                <a:cs typeface="Times New Roman" pitchFamily="18" charset="0"/>
              </a:rPr>
              <a:t> dove è conservata una pala del </a:t>
            </a:r>
            <a:r>
              <a:rPr kumimoji="0" lang="it-IT" sz="1400" b="0" i="0" u="none" strike="noStrike" cap="none" normalizeH="0" baseline="0" dirty="0" err="1" smtClean="0">
                <a:ln>
                  <a:noFill/>
                </a:ln>
                <a:effectLst/>
                <a:ea typeface="Andale Sans UI"/>
                <a:cs typeface="Times New Roman" pitchFamily="18" charset="0"/>
              </a:rPr>
              <a:t>Ghirlandaio</a:t>
            </a:r>
            <a:r>
              <a:rPr kumimoji="0" lang="it-IT" sz="1400" b="0" i="0" u="none" strike="noStrike" cap="none" normalizeH="0" baseline="0" dirty="0" smtClean="0">
                <a:ln>
                  <a:noFill/>
                </a:ln>
                <a:effectLst/>
                <a:ea typeface="Andale Sans UI"/>
                <a:cs typeface="Times New Roman" pitchFamily="18" charset="0"/>
              </a:rPr>
              <a:t>, il teatro Comunale, l'acquedotto romano della Formina, il cantiere Navale di </a:t>
            </a:r>
            <a:r>
              <a:rPr kumimoji="0" lang="it-IT" sz="1400" b="0" i="0" u="none" strike="noStrike" cap="none" normalizeH="0" baseline="0" dirty="0" err="1" smtClean="0">
                <a:ln>
                  <a:noFill/>
                </a:ln>
                <a:effectLst/>
                <a:ea typeface="Andale Sans UI"/>
                <a:cs typeface="Times New Roman" pitchFamily="18" charset="0"/>
              </a:rPr>
              <a:t>Stifone</a:t>
            </a:r>
            <a:r>
              <a:rPr kumimoji="0" lang="it-IT" sz="1400" b="0" i="0" u="none" strike="noStrike" cap="none" normalizeH="0" baseline="0" dirty="0" smtClean="0">
                <a:ln>
                  <a:noFill/>
                </a:ln>
                <a:effectLst/>
                <a:ea typeface="Andale Sans UI"/>
                <a:cs typeface="Times New Roman" pitchFamily="18" charset="0"/>
              </a:rPr>
              <a:t>,</a:t>
            </a:r>
            <a:r>
              <a:rPr kumimoji="0" lang="it-IT" sz="1400" b="0" i="0" u="none" strike="noStrike" cap="none" normalizeH="0" dirty="0" smtClean="0">
                <a:ln>
                  <a:noFill/>
                </a:ln>
                <a:effectLst/>
                <a:ea typeface="Andale Sans UI"/>
                <a:cs typeface="Times New Roman" pitchFamily="18" charset="0"/>
              </a:rPr>
              <a:t> i</a:t>
            </a:r>
            <a:r>
              <a:rPr kumimoji="0" lang="it-IT" sz="1400" b="0" i="0" u="none" strike="noStrike" cap="none" normalizeH="0" baseline="0" dirty="0" smtClean="0">
                <a:ln>
                  <a:noFill/>
                </a:ln>
                <a:effectLst/>
                <a:ea typeface="Andale Sans UI"/>
                <a:cs typeface="Times New Roman" pitchFamily="18" charset="0"/>
              </a:rPr>
              <a:t>l castello di San Girolamo e Ponte </a:t>
            </a:r>
            <a:r>
              <a:rPr kumimoji="0" lang="it-IT" sz="1400" b="0" i="0" u="none" strike="noStrike" cap="none" normalizeH="0" baseline="0" dirty="0" err="1" smtClean="0">
                <a:ln>
                  <a:noFill/>
                </a:ln>
                <a:effectLst/>
                <a:ea typeface="Andale Sans UI"/>
                <a:cs typeface="Times New Roman" pitchFamily="18" charset="0"/>
              </a:rPr>
              <a:t>Cardona</a:t>
            </a:r>
            <a:r>
              <a:rPr kumimoji="0" lang="it-IT" sz="1400" b="0" i="0" u="none" strike="noStrike" cap="none" normalizeH="0" baseline="0" dirty="0" smtClean="0">
                <a:ln>
                  <a:noFill/>
                </a:ln>
                <a:effectLst/>
                <a:ea typeface="Andale Sans UI"/>
                <a:cs typeface="Times New Roman" pitchFamily="18" charset="0"/>
              </a:rPr>
              <a:t>, presso il quale, secondo un recente studio si trova il centro geografico d'Italia.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effectLst/>
            </a:endParaRPr>
          </a:p>
        </p:txBody>
      </p:sp>
      <p:sp>
        <p:nvSpPr>
          <p:cNvPr id="9" name="CasellaDiTesto 8"/>
          <p:cNvSpPr txBox="1"/>
          <p:nvPr/>
        </p:nvSpPr>
        <p:spPr>
          <a:xfrm>
            <a:off x="403920" y="5093568"/>
            <a:ext cx="5112568" cy="369332"/>
          </a:xfrm>
          <a:prstGeom prst="rect">
            <a:avLst/>
          </a:prstGeom>
          <a:noFill/>
        </p:spPr>
        <p:txBody>
          <a:bodyPr wrap="square" rtlCol="0">
            <a:spAutoFit/>
          </a:bodyPr>
          <a:lstStyle/>
          <a:p>
            <a:endParaRPr lang="it-IT" dirty="0"/>
          </a:p>
        </p:txBody>
      </p:sp>
      <p:sp>
        <p:nvSpPr>
          <p:cNvPr id="10" name="CasellaDiTesto 9"/>
          <p:cNvSpPr txBox="1"/>
          <p:nvPr/>
        </p:nvSpPr>
        <p:spPr>
          <a:xfrm>
            <a:off x="556320" y="5245968"/>
            <a:ext cx="5112568" cy="369332"/>
          </a:xfrm>
          <a:prstGeom prst="rect">
            <a:avLst/>
          </a:prstGeom>
          <a:noFill/>
        </p:spPr>
        <p:txBody>
          <a:bodyPr wrap="square" rtlCol="0">
            <a:spAutoFit/>
          </a:bodyPr>
          <a:lstStyle/>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115616" y="764704"/>
            <a:ext cx="5472608" cy="369332"/>
          </a:xfrm>
          <a:prstGeom prst="rect">
            <a:avLst/>
          </a:prstGeom>
          <a:noFill/>
        </p:spPr>
        <p:txBody>
          <a:bodyPr wrap="square" rtlCol="0">
            <a:spAutoFit/>
          </a:bodyPr>
          <a:lstStyle/>
          <a:p>
            <a:endParaRPr lang="it-IT" dirty="0"/>
          </a:p>
        </p:txBody>
      </p:sp>
      <p:sp>
        <p:nvSpPr>
          <p:cNvPr id="11" name="Rettangolo 10"/>
          <p:cNvSpPr/>
          <p:nvPr/>
        </p:nvSpPr>
        <p:spPr>
          <a:xfrm>
            <a:off x="395536" y="332657"/>
            <a:ext cx="3816424" cy="4185761"/>
          </a:xfrm>
          <a:prstGeom prst="rect">
            <a:avLst/>
          </a:prstGeom>
        </p:spPr>
        <p:txBody>
          <a:bodyPr wrap="square">
            <a:spAutoFit/>
          </a:bodyPr>
          <a:lstStyle/>
          <a:p>
            <a:pPr lvl="0" algn="just" fontAlgn="base">
              <a:spcBef>
                <a:spcPct val="0"/>
              </a:spcBef>
              <a:spcAft>
                <a:spcPct val="0"/>
              </a:spcAft>
              <a:tabLst>
                <a:tab pos="723900" algn="l"/>
              </a:tabLst>
            </a:pPr>
            <a:r>
              <a:rPr lang="it-IT" sz="1400" dirty="0" smtClean="0">
                <a:ea typeface="Andale Sans UI" charset="0"/>
                <a:cs typeface="Times New Roman" pitchFamily="18" charset="0"/>
              </a:rPr>
              <a:t>Lo stesso Gabriele d'Annunzio nel 1904, dedicò dei versi alla </a:t>
            </a:r>
            <a:r>
              <a:rPr lang="it-IT" sz="1400" dirty="0" err="1" smtClean="0">
                <a:ea typeface="Andale Sans UI" charset="0"/>
                <a:cs typeface="Times New Roman" pitchFamily="18" charset="0"/>
              </a:rPr>
              <a:t>citta'</a:t>
            </a:r>
            <a:r>
              <a:rPr lang="it-IT" sz="1400" dirty="0" smtClean="0">
                <a:ea typeface="Andale Sans UI" charset="0"/>
                <a:cs typeface="Times New Roman" pitchFamily="18" charset="0"/>
              </a:rPr>
              <a:t> di Narni ne "Le città del silenzio".</a:t>
            </a:r>
          </a:p>
          <a:p>
            <a:pPr lvl="0" algn="just" fontAlgn="base">
              <a:spcBef>
                <a:spcPct val="0"/>
              </a:spcBef>
              <a:spcAft>
                <a:spcPct val="0"/>
              </a:spcAft>
              <a:tabLst>
                <a:tab pos="723900" algn="l"/>
              </a:tabLst>
            </a:pP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Narni,qual dorme in Santo Giovenale</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su l'arca il senatore Pietro </a:t>
            </a:r>
            <a:r>
              <a:rPr lang="it-IT" sz="1400" dirty="0" err="1" smtClean="0">
                <a:ea typeface="Andale Sans UI" charset="0"/>
                <a:cs typeface="Times New Roman" pitchFamily="18" charset="0"/>
              </a:rPr>
              <a:t>Cesi</a:t>
            </a:r>
            <a:r>
              <a:rPr lang="it-IT" sz="1400" dirty="0" smtClean="0">
                <a:ea typeface="Andale Sans UI" charset="0"/>
                <a:cs typeface="Times New Roman" pitchFamily="18" charset="0"/>
              </a:rPr>
              <a:t>,</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tal dormi tu su' massi tuoi scoscesi</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intorno al tuo </a:t>
            </a:r>
            <a:r>
              <a:rPr lang="it-IT" sz="1400" dirty="0" err="1" smtClean="0">
                <a:ea typeface="Andale Sans UI" charset="0"/>
                <a:cs typeface="Times New Roman" pitchFamily="18" charset="0"/>
              </a:rPr>
              <a:t>Palagio</a:t>
            </a:r>
            <a:r>
              <a:rPr lang="it-IT" sz="1400" dirty="0" smtClean="0">
                <a:ea typeface="Andale Sans UI" charset="0"/>
                <a:cs typeface="Times New Roman" pitchFamily="18" charset="0"/>
              </a:rPr>
              <a:t> comunale.</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Sogni il buon Nerva in ostro imperiale?</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O Giovanni tra gli </a:t>
            </a:r>
            <a:r>
              <a:rPr lang="it-IT" sz="1400" dirty="0" err="1" smtClean="0">
                <a:ea typeface="Andale Sans UI" charset="0"/>
                <a:cs typeface="Times New Roman" pitchFamily="18" charset="0"/>
              </a:rPr>
              <a:t>odii</a:t>
            </a:r>
            <a:r>
              <a:rPr lang="it-IT" sz="1400" dirty="0" smtClean="0">
                <a:ea typeface="Andale Sans UI" charset="0"/>
                <a:cs typeface="Times New Roman" pitchFamily="18" charset="0"/>
              </a:rPr>
              <a:t> in Roma accesi?</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Io di secoli,d'acque e d'elci intesi</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murmure che dal </a:t>
            </a:r>
            <a:r>
              <a:rPr lang="it-IT" sz="1400" dirty="0" err="1" smtClean="0">
                <a:ea typeface="Andale Sans UI" charset="0"/>
                <a:cs typeface="Times New Roman" pitchFamily="18" charset="0"/>
              </a:rPr>
              <a:t>Nar</a:t>
            </a:r>
            <a:r>
              <a:rPr lang="it-IT" sz="1400" dirty="0" smtClean="0">
                <a:ea typeface="Andale Sans UI" charset="0"/>
                <a:cs typeface="Times New Roman" pitchFamily="18" charset="0"/>
              </a:rPr>
              <a:t> fino a te sale.</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E vidi su la tua Piazza Priora,</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ove muto </a:t>
            </a:r>
            <a:r>
              <a:rPr lang="it-IT" sz="1400" dirty="0" err="1" smtClean="0">
                <a:ea typeface="Andale Sans UI" charset="0"/>
                <a:cs typeface="Times New Roman" pitchFamily="18" charset="0"/>
              </a:rPr>
              <a:t>anco</a:t>
            </a:r>
            <a:r>
              <a:rPr lang="it-IT" sz="1400" dirty="0" smtClean="0">
                <a:ea typeface="Andale Sans UI" charset="0"/>
                <a:cs typeface="Times New Roman" pitchFamily="18" charset="0"/>
              </a:rPr>
              <a:t> dura il cittadino</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orgoglio,alzarsi una grand'ombra armata:</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grande a cavallo il tuo </a:t>
            </a:r>
            <a:r>
              <a:rPr lang="it-IT" sz="1400" dirty="0" err="1" smtClean="0">
                <a:ea typeface="Andale Sans UI" charset="0"/>
                <a:cs typeface="Times New Roman" pitchFamily="18" charset="0"/>
              </a:rPr>
              <a:t>Gattamelata</a:t>
            </a:r>
            <a:r>
              <a:rPr lang="it-IT" sz="1400" dirty="0" smtClean="0">
                <a:ea typeface="Andale Sans UI" charset="0"/>
                <a:cs typeface="Times New Roman" pitchFamily="18" charset="0"/>
              </a:rPr>
              <a:t>,</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sempiterno in quel bronzo fiorentino</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che gli </a:t>
            </a:r>
            <a:r>
              <a:rPr lang="it-IT" sz="1400" dirty="0" err="1" smtClean="0">
                <a:ea typeface="Andale Sans UI" charset="0"/>
                <a:cs typeface="Times New Roman" pitchFamily="18" charset="0"/>
              </a:rPr>
              <a:t>invidian</a:t>
            </a:r>
            <a:r>
              <a:rPr lang="it-IT" sz="1400" dirty="0" smtClean="0">
                <a:ea typeface="Andale Sans UI" charset="0"/>
                <a:cs typeface="Times New Roman" pitchFamily="18" charset="0"/>
              </a:rPr>
              <a:t> lo Sferza ed </a:t>
            </a:r>
            <a:r>
              <a:rPr lang="it-IT" sz="1400" dirty="0" err="1" smtClean="0">
                <a:ea typeface="Andale Sans UI" charset="0"/>
                <a:cs typeface="Times New Roman" pitchFamily="18" charset="0"/>
              </a:rPr>
              <a:t>el</a:t>
            </a:r>
            <a:r>
              <a:rPr lang="it-IT" sz="1400" dirty="0" smtClean="0">
                <a:ea typeface="Andale Sans UI" charset="0"/>
                <a:cs typeface="Times New Roman" pitchFamily="18" charset="0"/>
              </a:rPr>
              <a:t> </a:t>
            </a:r>
            <a:r>
              <a:rPr lang="it-IT" sz="1400" dirty="0" err="1" smtClean="0">
                <a:ea typeface="Andale Sans UI" charset="0"/>
                <a:cs typeface="Times New Roman" pitchFamily="18" charset="0"/>
              </a:rPr>
              <a:t>Caldora</a:t>
            </a:r>
            <a:r>
              <a:rPr lang="it-IT" sz="1400" dirty="0" smtClean="0">
                <a:ea typeface="Andale Sans UI" charset="0"/>
                <a:cs typeface="Times New Roman" pitchFamily="18" charset="0"/>
              </a:rPr>
              <a:t>.</a:t>
            </a:r>
            <a:endParaRPr lang="it-IT" sz="1400" dirty="0" smtClean="0"/>
          </a:p>
          <a:p>
            <a:pPr lvl="0" algn="just" eaLnBrk="0" fontAlgn="base" hangingPunct="0">
              <a:spcBef>
                <a:spcPct val="0"/>
              </a:spcBef>
              <a:spcAft>
                <a:spcPct val="0"/>
              </a:spcAft>
              <a:tabLst>
                <a:tab pos="723900" algn="l"/>
              </a:tabLst>
            </a:pPr>
            <a:r>
              <a:rPr lang="it-IT" sz="1400" dirty="0" smtClean="0">
                <a:ea typeface="Andale Sans UI" charset="0"/>
                <a:cs typeface="Times New Roman" pitchFamily="18" charset="0"/>
              </a:rPr>
              <a:t>	</a:t>
            </a:r>
            <a:endParaRPr lang="it-IT" sz="1400" dirty="0" smtClean="0"/>
          </a:p>
        </p:txBody>
      </p:sp>
      <p:pic>
        <p:nvPicPr>
          <p:cNvPr id="12" name="Immagine 11" descr="Risultati immagini per narni"/>
          <p:cNvPicPr/>
          <p:nvPr/>
        </p:nvPicPr>
        <p:blipFill>
          <a:blip r:embed="rId2" cstate="print"/>
          <a:srcRect/>
          <a:stretch>
            <a:fillRect/>
          </a:stretch>
        </p:blipFill>
        <p:spPr bwMode="auto">
          <a:xfrm>
            <a:off x="6300192" y="188640"/>
            <a:ext cx="2466975" cy="1845945"/>
          </a:xfrm>
          <a:prstGeom prst="rect">
            <a:avLst/>
          </a:prstGeom>
          <a:noFill/>
          <a:ln w="9525">
            <a:noFill/>
            <a:miter lim="800000"/>
            <a:headEnd/>
            <a:tailEnd/>
          </a:ln>
        </p:spPr>
      </p:pic>
      <p:pic>
        <p:nvPicPr>
          <p:cNvPr id="13" name="Immagine 12" descr="Risultati immagini per narni"/>
          <p:cNvPicPr/>
          <p:nvPr/>
        </p:nvPicPr>
        <p:blipFill>
          <a:blip r:embed="rId3" cstate="print"/>
          <a:srcRect/>
          <a:stretch>
            <a:fillRect/>
          </a:stretch>
        </p:blipFill>
        <p:spPr bwMode="auto">
          <a:xfrm>
            <a:off x="4139952" y="1196752"/>
            <a:ext cx="2304256" cy="2160240"/>
          </a:xfrm>
          <a:prstGeom prst="rect">
            <a:avLst/>
          </a:prstGeom>
          <a:noFill/>
          <a:ln w="9525">
            <a:noFill/>
            <a:miter lim="800000"/>
            <a:headEnd/>
            <a:tailEnd/>
          </a:ln>
        </p:spPr>
      </p:pic>
      <p:pic>
        <p:nvPicPr>
          <p:cNvPr id="14" name="Immagine 13" descr="Risultati immagini per narni"/>
          <p:cNvPicPr/>
          <p:nvPr/>
        </p:nvPicPr>
        <p:blipFill>
          <a:blip r:embed="rId4" cstate="print"/>
          <a:srcRect/>
          <a:stretch>
            <a:fillRect/>
          </a:stretch>
        </p:blipFill>
        <p:spPr bwMode="auto">
          <a:xfrm>
            <a:off x="4355976" y="3645024"/>
            <a:ext cx="4151621" cy="2304256"/>
          </a:xfrm>
          <a:prstGeom prst="rect">
            <a:avLst/>
          </a:prstGeom>
          <a:noFill/>
          <a:ln w="9525">
            <a:noFill/>
            <a:miter lim="800000"/>
            <a:headEnd/>
            <a:tailEnd/>
          </a:ln>
        </p:spPr>
      </p:pic>
      <p:pic>
        <p:nvPicPr>
          <p:cNvPr id="16" name="Immagine 15" descr="Immagine correlata"/>
          <p:cNvPicPr/>
          <p:nvPr/>
        </p:nvPicPr>
        <p:blipFill>
          <a:blip r:embed="rId5" cstate="print"/>
          <a:srcRect/>
          <a:stretch>
            <a:fillRect/>
          </a:stretch>
        </p:blipFill>
        <p:spPr bwMode="auto">
          <a:xfrm>
            <a:off x="755576" y="4509120"/>
            <a:ext cx="2520280" cy="2160240"/>
          </a:xfrm>
          <a:prstGeom prst="rect">
            <a:avLst/>
          </a:prstGeom>
          <a:noFill/>
          <a:ln w="9525">
            <a:noFill/>
            <a:miter lim="800000"/>
            <a:headEnd/>
            <a:tailEnd/>
          </a:ln>
        </p:spPr>
      </p:pic>
      <p:sp>
        <p:nvSpPr>
          <p:cNvPr id="15" name="CasellaDiTesto 14"/>
          <p:cNvSpPr txBox="1"/>
          <p:nvPr/>
        </p:nvSpPr>
        <p:spPr>
          <a:xfrm>
            <a:off x="691952" y="5021560"/>
            <a:ext cx="3168352" cy="369332"/>
          </a:xfrm>
          <a:prstGeom prst="rect">
            <a:avLst/>
          </a:prstGeom>
          <a:noFill/>
        </p:spPr>
        <p:txBody>
          <a:bodyPr wrap="square" rtlCol="0">
            <a:spAutoFit/>
          </a:bodyPr>
          <a:lstStyle/>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Risultati immagini per fiume nera"/>
          <p:cNvPicPr>
            <a:picLocks noChangeAspect="1" noChangeArrowheads="1"/>
          </p:cNvPicPr>
          <p:nvPr/>
        </p:nvPicPr>
        <p:blipFill>
          <a:blip r:embed="rId2" cstate="print"/>
          <a:srcRect/>
          <a:stretch>
            <a:fillRect/>
          </a:stretch>
        </p:blipFill>
        <p:spPr bwMode="auto">
          <a:xfrm rot="1099736">
            <a:off x="5478765" y="3491256"/>
            <a:ext cx="2013783" cy="1512168"/>
          </a:xfrm>
          <a:prstGeom prst="rect">
            <a:avLst/>
          </a:prstGeom>
          <a:noFill/>
        </p:spPr>
      </p:pic>
      <p:pic>
        <p:nvPicPr>
          <p:cNvPr id="3084" name="Picture 12" descr="Risultati immagini per campello sul clitunno"/>
          <p:cNvPicPr>
            <a:picLocks noChangeAspect="1" noChangeArrowheads="1"/>
          </p:cNvPicPr>
          <p:nvPr/>
        </p:nvPicPr>
        <p:blipFill>
          <a:blip r:embed="rId3" cstate="print"/>
          <a:srcRect/>
          <a:stretch>
            <a:fillRect/>
          </a:stretch>
        </p:blipFill>
        <p:spPr bwMode="auto">
          <a:xfrm>
            <a:off x="3347864" y="4149080"/>
            <a:ext cx="1824202" cy="1368152"/>
          </a:xfrm>
          <a:prstGeom prst="rect">
            <a:avLst/>
          </a:prstGeom>
          <a:noFill/>
        </p:spPr>
      </p:pic>
      <p:sp>
        <p:nvSpPr>
          <p:cNvPr id="4" name="Ovale 3"/>
          <p:cNvSpPr/>
          <p:nvPr/>
        </p:nvSpPr>
        <p:spPr>
          <a:xfrm rot="5400000">
            <a:off x="256187" y="3937724"/>
            <a:ext cx="2610416" cy="2420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395536" y="332656"/>
            <a:ext cx="6048672" cy="3693319"/>
          </a:xfrm>
          <a:prstGeom prst="rect">
            <a:avLst/>
          </a:prstGeom>
          <a:noFill/>
        </p:spPr>
        <p:txBody>
          <a:bodyPr wrap="square" rtlCol="0">
            <a:spAutoFit/>
          </a:bodyPr>
          <a:lstStyle/>
          <a:p>
            <a:pPr algn="ctr"/>
            <a:r>
              <a:rPr lang="it-IT" dirty="0" smtClean="0"/>
              <a:t>L’acqua è fonte di vita in ogni luogo e in ogni tempo;</a:t>
            </a:r>
          </a:p>
          <a:p>
            <a:pPr algn="ctr"/>
            <a:r>
              <a:rPr lang="it-IT" dirty="0" smtClean="0"/>
              <a:t> regala  alle  genti purezza e freschezza, </a:t>
            </a:r>
          </a:p>
          <a:p>
            <a:pPr algn="ctr"/>
            <a:r>
              <a:rPr lang="it-IT" dirty="0" smtClean="0"/>
              <a:t>rende  fertili i terreni e permette all’industria di progredire.</a:t>
            </a:r>
          </a:p>
          <a:p>
            <a:pPr algn="ctr"/>
            <a:r>
              <a:rPr lang="it-IT" dirty="0" smtClean="0"/>
              <a:t>L’Umbria è una regione da sempre  ricca di “oro blu”  </a:t>
            </a:r>
          </a:p>
          <a:p>
            <a:pPr algn="ctr"/>
            <a:r>
              <a:rPr lang="it-IT" dirty="0" smtClean="0"/>
              <a:t>anche se, in questi ultimi anni, a causa delle</a:t>
            </a:r>
          </a:p>
          <a:p>
            <a:pPr algn="ctr"/>
            <a:r>
              <a:rPr lang="it-IT" dirty="0" smtClean="0"/>
              <a:t> variazioni climatiche,  le istituzioni hanno</a:t>
            </a:r>
          </a:p>
          <a:p>
            <a:pPr algn="ctr"/>
            <a:r>
              <a:rPr lang="it-IT" dirty="0" smtClean="0"/>
              <a:t> lanciato un allarme relativamente </a:t>
            </a:r>
          </a:p>
          <a:p>
            <a:pPr algn="ctr"/>
            <a:r>
              <a:rPr lang="it-IT" dirty="0" smtClean="0"/>
              <a:t>al depauperamento delle  riserve regionali.</a:t>
            </a:r>
          </a:p>
          <a:p>
            <a:pPr algn="ctr"/>
            <a:r>
              <a:rPr lang="it-IT" dirty="0" smtClean="0"/>
              <a:t>Un aspetto particolare rivestono, in questo ambito, le sorgenti  di acqua minerale, fonti di benessere e possibilità di lavoro, </a:t>
            </a:r>
          </a:p>
          <a:p>
            <a:pPr algn="ctr"/>
            <a:r>
              <a:rPr lang="it-IT" dirty="0" smtClean="0"/>
              <a:t>ad esse, infatti, sono legate l’industria dell’</a:t>
            </a:r>
          </a:p>
          <a:p>
            <a:pPr algn="ctr"/>
            <a:r>
              <a:rPr lang="it-IT" dirty="0" smtClean="0"/>
              <a:t>imbottigliamento  e del turismo.</a:t>
            </a:r>
            <a:endParaRPr lang="it-IT" dirty="0"/>
          </a:p>
        </p:txBody>
      </p:sp>
      <p:sp>
        <p:nvSpPr>
          <p:cNvPr id="3" name="Rettangolo 2"/>
          <p:cNvSpPr/>
          <p:nvPr/>
        </p:nvSpPr>
        <p:spPr>
          <a:xfrm>
            <a:off x="698858" y="4284161"/>
            <a:ext cx="2005182" cy="1754326"/>
          </a:xfrm>
          <a:prstGeom prst="rect">
            <a:avLst/>
          </a:prstGeom>
        </p:spPr>
        <p:txBody>
          <a:bodyPr wrap="square">
            <a:spAutoFit/>
          </a:bodyPr>
          <a:lstStyle/>
          <a:p>
            <a:r>
              <a:rPr lang="it-IT" dirty="0" smtClean="0"/>
              <a:t>“</a:t>
            </a:r>
            <a:r>
              <a:rPr lang="it-IT" dirty="0" err="1" smtClean="0"/>
              <a:t>Laudato</a:t>
            </a:r>
            <a:r>
              <a:rPr lang="it-IT" dirty="0" smtClean="0"/>
              <a:t> sii, o mio Signore, per </a:t>
            </a:r>
            <a:r>
              <a:rPr lang="it-IT" dirty="0" err="1" smtClean="0"/>
              <a:t>sora</a:t>
            </a:r>
            <a:r>
              <a:rPr lang="it-IT" dirty="0" smtClean="0"/>
              <a:t> Acqua, la quale è molto utile </a:t>
            </a:r>
            <a:r>
              <a:rPr lang="it-IT" dirty="0" err="1" smtClean="0"/>
              <a:t>et</a:t>
            </a:r>
            <a:r>
              <a:rPr lang="it-IT" dirty="0" smtClean="0"/>
              <a:t> umile, </a:t>
            </a:r>
            <a:r>
              <a:rPr lang="it-IT" dirty="0" err="1" smtClean="0"/>
              <a:t>pretiosa</a:t>
            </a:r>
            <a:r>
              <a:rPr lang="it-IT" dirty="0" smtClean="0"/>
              <a:t> </a:t>
            </a:r>
            <a:r>
              <a:rPr lang="it-IT" dirty="0" err="1" smtClean="0"/>
              <a:t>et</a:t>
            </a:r>
            <a:r>
              <a:rPr lang="it-IT" dirty="0" smtClean="0"/>
              <a:t> casta”. </a:t>
            </a:r>
            <a:endParaRPr lang="it-IT" dirty="0"/>
          </a:p>
        </p:txBody>
      </p:sp>
      <p:sp>
        <p:nvSpPr>
          <p:cNvPr id="3074" name="AutoShape 2" descr="Risultati immagini per cascata delle marm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6" name="AutoShape 4" descr="Risultati immagini per cascata delle marm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78" name="AutoShape 6" descr="Risultati immagini per cascata delle marm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80" name="Picture 8" descr="Risultati immagini per cascata delle marmore"/>
          <p:cNvPicPr>
            <a:picLocks noChangeAspect="1" noChangeArrowheads="1"/>
          </p:cNvPicPr>
          <p:nvPr/>
        </p:nvPicPr>
        <p:blipFill>
          <a:blip r:embed="rId4" cstate="print"/>
          <a:srcRect/>
          <a:stretch>
            <a:fillRect/>
          </a:stretch>
        </p:blipFill>
        <p:spPr bwMode="auto">
          <a:xfrm rot="674995">
            <a:off x="6982065" y="904404"/>
            <a:ext cx="1402163" cy="2103245"/>
          </a:xfrm>
          <a:prstGeom prst="rect">
            <a:avLst/>
          </a:prstGeom>
          <a:noFill/>
        </p:spPr>
      </p:pic>
      <p:sp>
        <p:nvSpPr>
          <p:cNvPr id="3086" name="AutoShape 14" descr="Risultati immagini per lago trasime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088" name="AutoShape 16" descr="Risultati immagini per lago trasime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90" name="Picture 18" descr="Risultati immagini per lago trasimeno"/>
          <p:cNvPicPr>
            <a:picLocks noChangeAspect="1" noChangeArrowheads="1"/>
          </p:cNvPicPr>
          <p:nvPr/>
        </p:nvPicPr>
        <p:blipFill>
          <a:blip r:embed="rId5" cstate="print"/>
          <a:srcRect/>
          <a:stretch>
            <a:fillRect/>
          </a:stretch>
        </p:blipFill>
        <p:spPr bwMode="auto">
          <a:xfrm>
            <a:off x="7092280" y="4653136"/>
            <a:ext cx="1787372" cy="1368152"/>
          </a:xfrm>
          <a:prstGeom prst="rect">
            <a:avLst/>
          </a:prstGeom>
          <a:noFill/>
        </p:spPr>
      </p:pic>
      <p:pic>
        <p:nvPicPr>
          <p:cNvPr id="3092" name="Picture 20" descr="Risultati immagini per lago piediluco"/>
          <p:cNvPicPr>
            <a:picLocks noChangeAspect="1" noChangeArrowheads="1"/>
          </p:cNvPicPr>
          <p:nvPr/>
        </p:nvPicPr>
        <p:blipFill>
          <a:blip r:embed="rId6" cstate="print"/>
          <a:srcRect/>
          <a:stretch>
            <a:fillRect/>
          </a:stretch>
        </p:blipFill>
        <p:spPr bwMode="auto">
          <a:xfrm>
            <a:off x="4860032" y="5157192"/>
            <a:ext cx="2053511" cy="13681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260648"/>
            <a:ext cx="4248472" cy="707886"/>
          </a:xfrm>
          <a:prstGeom prst="rect">
            <a:avLst/>
          </a:prstGeom>
        </p:spPr>
        <p:txBody>
          <a:bodyPr wrap="square">
            <a:spAutoFit/>
          </a:bodyPr>
          <a:lstStyle/>
          <a:p>
            <a:r>
              <a:rPr lang="it-IT" sz="4000" dirty="0" smtClean="0">
                <a:solidFill>
                  <a:srgbClr val="FF0000"/>
                </a:solidFill>
              </a:rPr>
              <a:t>SANGEMINI</a:t>
            </a:r>
            <a:endParaRPr lang="it-IT" sz="4000" dirty="0">
              <a:solidFill>
                <a:srgbClr val="FF0000"/>
              </a:solidFill>
            </a:endParaRPr>
          </a:p>
        </p:txBody>
      </p:sp>
      <p:pic>
        <p:nvPicPr>
          <p:cNvPr id="3" name="Immagine 2">
            <a:extLst>
              <a:ext uri="{FF2B5EF4-FFF2-40B4-BE49-F238E27FC236}">
                <a16:creationId xmlns="" xmlns:a16="http://schemas.microsoft.com/office/drawing/2014/main" id="{D7A06A59-837C-481C-B50F-C1F452504CB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1124744"/>
            <a:ext cx="5184576" cy="2177522"/>
          </a:xfrm>
          <a:prstGeom prst="rect">
            <a:avLst/>
          </a:prstGeom>
        </p:spPr>
      </p:pic>
      <p:sp>
        <p:nvSpPr>
          <p:cNvPr id="4" name="Rettangolo 3"/>
          <p:cNvSpPr/>
          <p:nvPr/>
        </p:nvSpPr>
        <p:spPr>
          <a:xfrm>
            <a:off x="683568" y="3356992"/>
            <a:ext cx="7632848" cy="3139321"/>
          </a:xfrm>
          <a:prstGeom prst="rect">
            <a:avLst/>
          </a:prstGeom>
        </p:spPr>
        <p:txBody>
          <a:bodyPr wrap="square">
            <a:spAutoFit/>
          </a:bodyPr>
          <a:lstStyle/>
          <a:p>
            <a:r>
              <a:rPr lang="it-IT" dirty="0" smtClean="0"/>
              <a:t>L’origine della cittadina di San Gemini è molto incerta, ma sicuramente connessa alla nascita e allo sviluppo del vicino </a:t>
            </a:r>
            <a:r>
              <a:rPr lang="it-IT" i="1" dirty="0" err="1" smtClean="0"/>
              <a:t>municipium</a:t>
            </a:r>
            <a:r>
              <a:rPr lang="it-IT" dirty="0" smtClean="0"/>
              <a:t> romano di </a:t>
            </a:r>
            <a:r>
              <a:rPr lang="it-IT" dirty="0" err="1" smtClean="0"/>
              <a:t>Carsulae</a:t>
            </a:r>
            <a:r>
              <a:rPr lang="it-IT" dirty="0" smtClean="0"/>
              <a:t>, Quando questo, nel II sec. d.C., cominciò a perdere importanza economica San Gemini ha trovato ulteriore espansione. Il nome è , secondo la tradizione, dal monaco siriano </a:t>
            </a:r>
            <a:r>
              <a:rPr lang="it-IT" i="1" dirty="0" err="1" smtClean="0"/>
              <a:t>Yemin</a:t>
            </a:r>
            <a:r>
              <a:rPr lang="it-IT" dirty="0" smtClean="0"/>
              <a:t>, vissuto nel IX sec. e grande benefattore della popolazione locale, che la cittadina assunse a suo Patrono. In ogni caso la prima menzione certa di San Gemini si trova nell’atto di fondazione dell’ Abbazia di S. </a:t>
            </a:r>
            <a:r>
              <a:rPr lang="it-IT" dirty="0" err="1" smtClean="0"/>
              <a:t>Nicolo</a:t>
            </a:r>
            <a:r>
              <a:rPr lang="it-IT" dirty="0" smtClean="0"/>
              <a:t>' dell’anno 1036 o 1037. Grazie alla politica Papale San Gemini assurse poi al rango di "Libero Comune«. Dal 1889 lo sfruttamento industriale delle acque minerali lo renderà famosa in tutto il mondo.</a:t>
            </a:r>
            <a:endParaRPr lang="it-IT" dirty="0"/>
          </a:p>
        </p:txBody>
      </p:sp>
      <p:sp>
        <p:nvSpPr>
          <p:cNvPr id="4098" name="AutoShape 2" descr="File:San Gemini-Stemma.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0" name="AutoShape 4" descr="https://upload.wikimedia.org/wikipedia/it/7/74/San_Gemini-Stemma.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2" name="AutoShape 6" descr="File:San Gemini-Stemma.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4" name="AutoShape 8" descr="Risultati immagini per sangemini terni stem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6" name="AutoShape 10" descr="Risultati immagini per sangemini terni stem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108" name="AutoShape 12" descr="Risultati immagini per sangemini terni stem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10" name="Picture 14" descr="Risultati immagini per sangemini terni stemma"/>
          <p:cNvPicPr>
            <a:picLocks noChangeAspect="1" noChangeArrowheads="1"/>
          </p:cNvPicPr>
          <p:nvPr/>
        </p:nvPicPr>
        <p:blipFill>
          <a:blip r:embed="rId3" cstate="print"/>
          <a:srcRect/>
          <a:stretch>
            <a:fillRect/>
          </a:stretch>
        </p:blipFill>
        <p:spPr bwMode="auto">
          <a:xfrm>
            <a:off x="6948264" y="1089316"/>
            <a:ext cx="1343215" cy="200407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DBE067E4-7908-45E4-B1F1-A5A3A336F46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3284984"/>
            <a:ext cx="3330394" cy="2497015"/>
          </a:xfrm>
          <a:prstGeom prst="rect">
            <a:avLst/>
          </a:prstGeom>
        </p:spPr>
      </p:pic>
      <p:pic>
        <p:nvPicPr>
          <p:cNvPr id="4" name="Immagine 3">
            <a:extLst>
              <a:ext uri="{FF2B5EF4-FFF2-40B4-BE49-F238E27FC236}">
                <a16:creationId xmlns="" xmlns:a16="http://schemas.microsoft.com/office/drawing/2014/main" id="{6ABED13D-4AE7-4995-9F27-B6969A46197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37078" y="692696"/>
            <a:ext cx="2867118" cy="3024336"/>
          </a:xfrm>
          <a:prstGeom prst="rect">
            <a:avLst/>
          </a:prstGeom>
        </p:spPr>
      </p:pic>
      <p:pic>
        <p:nvPicPr>
          <p:cNvPr id="5" name="Immagine 4">
            <a:extLst>
              <a:ext uri="{FF2B5EF4-FFF2-40B4-BE49-F238E27FC236}">
                <a16:creationId xmlns="" xmlns:a16="http://schemas.microsoft.com/office/drawing/2014/main" id="{B54BE906-1238-41EB-96EB-F84A7C01FCD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5536" y="476672"/>
            <a:ext cx="8496944" cy="5854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49BADCB4-EA50-4A7A-A35D-6C307757646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0167" y="211014"/>
            <a:ext cx="3465654" cy="2377439"/>
          </a:xfrm>
          <a:prstGeom prst="rect">
            <a:avLst/>
          </a:prstGeom>
        </p:spPr>
      </p:pic>
      <p:sp>
        <p:nvSpPr>
          <p:cNvPr id="7" name="Rettangolo 6"/>
          <p:cNvSpPr/>
          <p:nvPr/>
        </p:nvSpPr>
        <p:spPr>
          <a:xfrm>
            <a:off x="3995936" y="476672"/>
            <a:ext cx="4572000" cy="2031325"/>
          </a:xfrm>
          <a:prstGeom prst="rect">
            <a:avLst/>
          </a:prstGeom>
        </p:spPr>
        <p:txBody>
          <a:bodyPr>
            <a:spAutoFit/>
          </a:bodyPr>
          <a:lstStyle/>
          <a:p>
            <a:r>
              <a:rPr lang="it-IT" dirty="0" smtClean="0"/>
              <a:t>Tra i monumenti più caratteristici ricordiamo «</a:t>
            </a:r>
            <a:r>
              <a:rPr lang="it-IT" b="1" dirty="0" smtClean="0"/>
              <a:t>palazzo Vecchio», </a:t>
            </a:r>
            <a:r>
              <a:rPr lang="it-IT" dirty="0" smtClean="0"/>
              <a:t>un rarissimo esempio di palazzetto municipale del XII sec., ben conservato e da poco restaurato. Sull'angolo destro sorge la "Torre Esperia", mozza e adattata in .con un campanile a vela nel Settecento</a:t>
            </a:r>
            <a:endParaRPr lang="it-IT" dirty="0"/>
          </a:p>
        </p:txBody>
      </p:sp>
      <p:pic>
        <p:nvPicPr>
          <p:cNvPr id="8" name="Immagine 7">
            <a:extLst>
              <a:ext uri="{FF2B5EF4-FFF2-40B4-BE49-F238E27FC236}">
                <a16:creationId xmlns="" xmlns:a16="http://schemas.microsoft.com/office/drawing/2014/main" id="{17C6E34D-6318-4076-A2C7-5E1287C6E2A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76056" y="2996952"/>
            <a:ext cx="3465654" cy="2400286"/>
          </a:xfrm>
          <a:prstGeom prst="rect">
            <a:avLst/>
          </a:prstGeom>
        </p:spPr>
      </p:pic>
      <p:sp>
        <p:nvSpPr>
          <p:cNvPr id="9" name="Rettangolo 8"/>
          <p:cNvSpPr/>
          <p:nvPr/>
        </p:nvSpPr>
        <p:spPr>
          <a:xfrm>
            <a:off x="395536" y="3429000"/>
            <a:ext cx="4572000" cy="1754326"/>
          </a:xfrm>
          <a:prstGeom prst="rect">
            <a:avLst/>
          </a:prstGeom>
        </p:spPr>
        <p:txBody>
          <a:bodyPr>
            <a:spAutoFit/>
          </a:bodyPr>
          <a:lstStyle/>
          <a:p>
            <a:r>
              <a:rPr lang="it-IT" b="1" dirty="0" smtClean="0"/>
              <a:t>Chiesa di San Francesco</a:t>
            </a:r>
            <a:r>
              <a:rPr lang="it-IT" dirty="0" smtClean="0"/>
              <a:t>. Si affaccia sull'omonima Piazza, cuore dell'attuale città, con adiacente l'ex </a:t>
            </a:r>
            <a:r>
              <a:rPr lang="it-IT" b="1" dirty="0" smtClean="0"/>
              <a:t>convento</a:t>
            </a:r>
            <a:r>
              <a:rPr lang="it-IT" dirty="0" smtClean="0"/>
              <a:t> dei francescani, risalente ai secoli XIII-XIV. Fu edificata nel periodo dal 1235 al 1241, in memoria del soggiorno a </a:t>
            </a:r>
            <a:r>
              <a:rPr lang="it-IT" b="1" dirty="0" smtClean="0"/>
              <a:t>San Gemini</a:t>
            </a:r>
            <a:r>
              <a:rPr lang="it-IT" dirty="0" smtClean="0"/>
              <a:t> del Serafico</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DF303A87-F8A3-4786-9EE1-88B507E2565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620688"/>
            <a:ext cx="2605172" cy="2952328"/>
          </a:xfrm>
          <a:prstGeom prst="rect">
            <a:avLst/>
          </a:prstGeom>
        </p:spPr>
      </p:pic>
      <p:sp>
        <p:nvSpPr>
          <p:cNvPr id="3" name="Rettangolo 2"/>
          <p:cNvSpPr/>
          <p:nvPr/>
        </p:nvSpPr>
        <p:spPr>
          <a:xfrm>
            <a:off x="3491880" y="620688"/>
            <a:ext cx="4572000" cy="923330"/>
          </a:xfrm>
          <a:prstGeom prst="rect">
            <a:avLst/>
          </a:prstGeom>
        </p:spPr>
        <p:txBody>
          <a:bodyPr>
            <a:spAutoFit/>
          </a:bodyPr>
          <a:lstStyle/>
          <a:p>
            <a:r>
              <a:rPr lang="it-IT" b="1" dirty="0" smtClean="0"/>
              <a:t>Porta Romana</a:t>
            </a:r>
            <a:r>
              <a:rPr lang="it-IT" dirty="0" smtClean="0"/>
              <a:t>, del XVIII secolo, costituisce l'attuale ingresso al centro storico e si mostra subito in tutta la sua imponenza</a:t>
            </a:r>
            <a:endParaRPr lang="it-IT" dirty="0"/>
          </a:p>
        </p:txBody>
      </p:sp>
      <p:pic>
        <p:nvPicPr>
          <p:cNvPr id="4" name="Immagine 3">
            <a:extLst>
              <a:ext uri="{FF2B5EF4-FFF2-40B4-BE49-F238E27FC236}">
                <a16:creationId xmlns="" xmlns:a16="http://schemas.microsoft.com/office/drawing/2014/main" id="{7676C002-5777-49FB-9C55-FA0249B77E6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6016" y="3645024"/>
            <a:ext cx="3606989" cy="2426680"/>
          </a:xfrm>
          <a:prstGeom prst="rect">
            <a:avLst/>
          </a:prstGeom>
        </p:spPr>
      </p:pic>
      <p:sp>
        <p:nvSpPr>
          <p:cNvPr id="5" name="Rettangolo 4"/>
          <p:cNvSpPr/>
          <p:nvPr/>
        </p:nvSpPr>
        <p:spPr>
          <a:xfrm>
            <a:off x="611560" y="4005064"/>
            <a:ext cx="3744416" cy="2308324"/>
          </a:xfrm>
          <a:prstGeom prst="rect">
            <a:avLst/>
          </a:prstGeom>
        </p:spPr>
        <p:txBody>
          <a:bodyPr wrap="square">
            <a:spAutoFit/>
          </a:bodyPr>
          <a:lstStyle/>
          <a:p>
            <a:r>
              <a:rPr lang="it-IT" b="1" dirty="0" smtClean="0"/>
              <a:t>Chiesa di Santo Gemine </a:t>
            </a:r>
            <a:r>
              <a:rPr lang="it-IT" dirty="0" smtClean="0"/>
              <a:t>È l'attuale Duomo di </a:t>
            </a:r>
            <a:r>
              <a:rPr lang="it-IT" b="1" dirty="0" smtClean="0"/>
              <a:t>Sangemini</a:t>
            </a:r>
            <a:r>
              <a:rPr lang="it-IT" dirty="0" smtClean="0"/>
              <a:t>, ed è dedicato al beatissimo Santo Gemine Confessore. Fu in origine la Cattedrale di </a:t>
            </a:r>
            <a:r>
              <a:rPr lang="it-IT" dirty="0" err="1" smtClean="0"/>
              <a:t>Carsulae</a:t>
            </a:r>
            <a:r>
              <a:rPr lang="it-IT" dirty="0" smtClean="0"/>
              <a:t> e </a:t>
            </a:r>
            <a:r>
              <a:rPr lang="it-IT" dirty="0" err="1" smtClean="0"/>
              <a:t>Casventino</a:t>
            </a:r>
            <a:r>
              <a:rPr lang="it-IT" dirty="0" smtClean="0"/>
              <a:t>; la sua costruzione fu voluta nell'anno 310 dal vescovo San </a:t>
            </a:r>
            <a:r>
              <a:rPr lang="it-IT" dirty="0" err="1" smtClean="0"/>
              <a:t>Volusiano</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3688" y="332656"/>
            <a:ext cx="4572000" cy="800219"/>
          </a:xfrm>
          <a:prstGeom prst="rect">
            <a:avLst/>
          </a:prstGeom>
        </p:spPr>
        <p:txBody>
          <a:bodyPr>
            <a:spAutoFit/>
          </a:bodyPr>
          <a:lstStyle/>
          <a:p>
            <a:pPr algn="ctr"/>
            <a:r>
              <a:rPr lang="it-IT" dirty="0" smtClean="0"/>
              <a:t>IL PICCOLO GRANDE BORGO </a:t>
            </a:r>
            <a:r>
              <a:rPr lang="it-IT" dirty="0" err="1" smtClean="0"/>
              <a:t>DI</a:t>
            </a:r>
            <a:r>
              <a:rPr lang="it-IT" dirty="0" smtClean="0"/>
              <a:t> :</a:t>
            </a:r>
            <a:br>
              <a:rPr lang="it-IT" dirty="0" smtClean="0"/>
            </a:br>
            <a:r>
              <a:rPr lang="it-IT" sz="2800" dirty="0" smtClean="0">
                <a:solidFill>
                  <a:srgbClr val="FFFF00"/>
                </a:solidFill>
                <a:effectLst>
                  <a:outerShdw blurRad="38100" dist="38100" dir="2700000" algn="tl">
                    <a:srgbClr val="000000">
                      <a:alpha val="43137"/>
                    </a:srgbClr>
                  </a:outerShdw>
                </a:effectLst>
              </a:rPr>
              <a:t>GUBBIO</a:t>
            </a:r>
            <a:endParaRPr lang="it-IT" dirty="0"/>
          </a:p>
        </p:txBody>
      </p:sp>
      <p:pic>
        <p:nvPicPr>
          <p:cNvPr id="3" name="Picture 3" descr="Risultati immagini per GUBBIO"/>
          <p:cNvPicPr>
            <a:picLocks noChangeAspect="1" noChangeArrowheads="1"/>
          </p:cNvPicPr>
          <p:nvPr/>
        </p:nvPicPr>
        <p:blipFill>
          <a:blip r:embed="rId2" cstate="print"/>
          <a:srcRect/>
          <a:stretch>
            <a:fillRect/>
          </a:stretch>
        </p:blipFill>
        <p:spPr bwMode="auto">
          <a:xfrm>
            <a:off x="6804248" y="188640"/>
            <a:ext cx="2160240" cy="1594865"/>
          </a:xfrm>
          <a:prstGeom prst="rect">
            <a:avLst/>
          </a:prstGeom>
          <a:noFill/>
        </p:spPr>
      </p:pic>
      <p:pic>
        <p:nvPicPr>
          <p:cNvPr id="4" name="Picture 2" descr="Gubbio – Stemma"/>
          <p:cNvPicPr>
            <a:picLocks noChangeAspect="1" noChangeArrowheads="1"/>
          </p:cNvPicPr>
          <p:nvPr/>
        </p:nvPicPr>
        <p:blipFill>
          <a:blip r:embed="rId3" cstate="print"/>
          <a:srcRect/>
          <a:stretch>
            <a:fillRect/>
          </a:stretch>
        </p:blipFill>
        <p:spPr bwMode="auto">
          <a:xfrm rot="20277254">
            <a:off x="611560" y="332656"/>
            <a:ext cx="777816" cy="1018084"/>
          </a:xfrm>
          <a:prstGeom prst="rect">
            <a:avLst/>
          </a:prstGeom>
          <a:noFill/>
        </p:spPr>
      </p:pic>
      <p:sp>
        <p:nvSpPr>
          <p:cNvPr id="5" name="Rettangolo 4"/>
          <p:cNvSpPr/>
          <p:nvPr/>
        </p:nvSpPr>
        <p:spPr>
          <a:xfrm>
            <a:off x="1763688" y="1052736"/>
            <a:ext cx="4572000" cy="1600438"/>
          </a:xfrm>
          <a:prstGeom prst="rect">
            <a:avLst/>
          </a:prstGeom>
        </p:spPr>
        <p:txBody>
          <a:bodyPr>
            <a:spAutoFit/>
          </a:bodyPr>
          <a:lstStyle/>
          <a:p>
            <a:r>
              <a:rPr lang="it-IT" sz="1400" b="1" dirty="0" smtClean="0"/>
              <a:t>Gubbio</a:t>
            </a:r>
            <a:r>
              <a:rPr lang="it-IT" sz="1400" dirty="0" smtClean="0"/>
              <a:t> (</a:t>
            </a:r>
            <a:r>
              <a:rPr lang="it-IT" sz="1400" i="1" dirty="0" err="1" smtClean="0"/>
              <a:t>Iguvium</a:t>
            </a:r>
            <a:r>
              <a:rPr lang="it-IT" sz="1400" dirty="0" smtClean="0"/>
              <a:t> o </a:t>
            </a:r>
            <a:r>
              <a:rPr lang="it-IT" sz="1400" i="1" dirty="0" err="1" smtClean="0"/>
              <a:t>Eugubium</a:t>
            </a:r>
            <a:r>
              <a:rPr lang="it-IT" sz="1400" dirty="0" smtClean="0"/>
              <a:t> in Latino) è un comune italiano di 31 789 abitanti della provincia di Perugia, in Umbria. La superficie del territorio comunale è la più vasta della regione e la settima in Italia. Fa parte della Comunità Montana Alto </a:t>
            </a:r>
            <a:r>
              <a:rPr lang="it-IT" sz="1400" dirty="0" err="1" smtClean="0"/>
              <a:t>Chiascio</a:t>
            </a:r>
            <a:r>
              <a:rPr lang="it-IT" sz="1400" dirty="0" smtClean="0"/>
              <a:t>, dell'Associazione nazionale Città del </a:t>
            </a:r>
            <a:r>
              <a:rPr lang="it-IT" sz="1400" b="1" dirty="0" smtClean="0">
                <a:solidFill>
                  <a:srgbClr val="7030A0"/>
                </a:solidFill>
              </a:rPr>
              <a:t>Tartufo</a:t>
            </a:r>
            <a:r>
              <a:rPr lang="it-IT" sz="1400" dirty="0" smtClean="0"/>
              <a:t> e dell'Associazione Italiana Città della </a:t>
            </a:r>
            <a:r>
              <a:rPr lang="it-IT" sz="1400" b="1" dirty="0" smtClean="0">
                <a:solidFill>
                  <a:srgbClr val="7030A0"/>
                </a:solidFill>
              </a:rPr>
              <a:t>Ceramica</a:t>
            </a:r>
            <a:endParaRPr lang="it-IT" sz="1400" dirty="0"/>
          </a:p>
        </p:txBody>
      </p:sp>
      <p:sp>
        <p:nvSpPr>
          <p:cNvPr id="6" name="Rettangolo 5"/>
          <p:cNvSpPr/>
          <p:nvPr/>
        </p:nvSpPr>
        <p:spPr>
          <a:xfrm>
            <a:off x="323528" y="2708920"/>
            <a:ext cx="2592288" cy="307777"/>
          </a:xfrm>
          <a:prstGeom prst="rect">
            <a:avLst/>
          </a:prstGeom>
        </p:spPr>
        <p:txBody>
          <a:bodyPr wrap="square">
            <a:spAutoFit/>
          </a:bodyPr>
          <a:lstStyle/>
          <a:p>
            <a:pPr algn="ctr"/>
            <a:r>
              <a:rPr lang="it-IT" sz="1400" b="1" dirty="0" smtClean="0"/>
              <a:t>POSIZIONE GEOGRAFICA</a:t>
            </a:r>
            <a:endParaRPr lang="it-IT" sz="1400" dirty="0"/>
          </a:p>
        </p:txBody>
      </p:sp>
      <p:pic>
        <p:nvPicPr>
          <p:cNvPr id="7" name="Picture 4" descr="Risultati immagini per GUBBIO"/>
          <p:cNvPicPr>
            <a:picLocks noChangeAspect="1" noChangeArrowheads="1"/>
          </p:cNvPicPr>
          <p:nvPr/>
        </p:nvPicPr>
        <p:blipFill>
          <a:blip r:embed="rId4" cstate="print"/>
          <a:srcRect/>
          <a:stretch>
            <a:fillRect/>
          </a:stretch>
        </p:blipFill>
        <p:spPr bwMode="auto">
          <a:xfrm>
            <a:off x="6516216" y="1988840"/>
            <a:ext cx="1701083" cy="1129625"/>
          </a:xfrm>
          <a:prstGeom prst="rect">
            <a:avLst/>
          </a:prstGeom>
          <a:noFill/>
        </p:spPr>
      </p:pic>
      <p:sp>
        <p:nvSpPr>
          <p:cNvPr id="8" name="Rettangolo 7"/>
          <p:cNvSpPr/>
          <p:nvPr/>
        </p:nvSpPr>
        <p:spPr>
          <a:xfrm>
            <a:off x="179512" y="2924944"/>
            <a:ext cx="4572000" cy="954107"/>
          </a:xfrm>
          <a:prstGeom prst="rect">
            <a:avLst/>
          </a:prstGeom>
        </p:spPr>
        <p:txBody>
          <a:bodyPr>
            <a:spAutoFit/>
          </a:bodyPr>
          <a:lstStyle/>
          <a:p>
            <a:r>
              <a:rPr lang="it-IT" sz="1400" dirty="0" smtClean="0"/>
              <a:t>Gubbio sorge ai piedi del Monte </a:t>
            </a:r>
            <a:r>
              <a:rPr lang="it-IT" sz="1400" dirty="0" err="1" smtClean="0"/>
              <a:t>Ingino</a:t>
            </a:r>
            <a:r>
              <a:rPr lang="it-IT" sz="1400" dirty="0" smtClean="0"/>
              <a:t>, che l’eugubino (abitante di Gubbio) più comunemente chiama “Colle Eletto”, poiché sulla sua sommità si trova la </a:t>
            </a:r>
            <a:r>
              <a:rPr lang="it-IT" sz="1400" dirty="0" smtClean="0">
                <a:solidFill>
                  <a:srgbClr val="FFFF00"/>
                </a:solidFill>
              </a:rPr>
              <a:t>Basilica di Sant’Ubaldo</a:t>
            </a:r>
            <a:r>
              <a:rPr lang="it-IT" sz="1400" dirty="0" smtClean="0"/>
              <a:t>, vescovo patrono della città</a:t>
            </a:r>
            <a:endParaRPr lang="it-IT" sz="1400" dirty="0"/>
          </a:p>
        </p:txBody>
      </p:sp>
      <p:pic>
        <p:nvPicPr>
          <p:cNvPr id="9" name="Picture 2" descr="Risultati immagini per GUBBIO"/>
          <p:cNvPicPr>
            <a:picLocks noChangeAspect="1" noChangeArrowheads="1"/>
          </p:cNvPicPr>
          <p:nvPr/>
        </p:nvPicPr>
        <p:blipFill>
          <a:blip r:embed="rId5" cstate="print"/>
          <a:srcRect/>
          <a:stretch>
            <a:fillRect/>
          </a:stretch>
        </p:blipFill>
        <p:spPr bwMode="auto">
          <a:xfrm>
            <a:off x="6012160" y="3284984"/>
            <a:ext cx="2727125" cy="1449012"/>
          </a:xfrm>
          <a:prstGeom prst="rect">
            <a:avLst/>
          </a:prstGeom>
          <a:noFill/>
        </p:spPr>
      </p:pic>
      <p:sp>
        <p:nvSpPr>
          <p:cNvPr id="10" name="Rettangolo 9"/>
          <p:cNvSpPr/>
          <p:nvPr/>
        </p:nvSpPr>
        <p:spPr>
          <a:xfrm>
            <a:off x="395536" y="3861048"/>
            <a:ext cx="2241704" cy="307777"/>
          </a:xfrm>
          <a:prstGeom prst="rect">
            <a:avLst/>
          </a:prstGeom>
        </p:spPr>
        <p:txBody>
          <a:bodyPr wrap="none">
            <a:spAutoFit/>
          </a:bodyPr>
          <a:lstStyle/>
          <a:p>
            <a:r>
              <a:rPr lang="it-IT" sz="1400" b="1" dirty="0" smtClean="0"/>
              <a:t>GUBBIO NELLA STORIA</a:t>
            </a:r>
            <a:endParaRPr lang="it-IT" sz="1400" dirty="0"/>
          </a:p>
        </p:txBody>
      </p:sp>
      <p:sp>
        <p:nvSpPr>
          <p:cNvPr id="11" name="Rettangolo 10"/>
          <p:cNvSpPr/>
          <p:nvPr/>
        </p:nvSpPr>
        <p:spPr>
          <a:xfrm>
            <a:off x="251520" y="4149080"/>
            <a:ext cx="4572000" cy="1815882"/>
          </a:xfrm>
          <a:prstGeom prst="rect">
            <a:avLst/>
          </a:prstGeom>
        </p:spPr>
        <p:txBody>
          <a:bodyPr>
            <a:spAutoFit/>
          </a:bodyPr>
          <a:lstStyle/>
          <a:p>
            <a:pPr>
              <a:buNone/>
            </a:pPr>
            <a:r>
              <a:rPr lang="it-IT" sz="1400" dirty="0" smtClean="0"/>
              <a:t>Le origini di Gubbio risalgono fino all’</a:t>
            </a:r>
            <a:r>
              <a:rPr lang="it-IT" sz="1400" u="sng" dirty="0" smtClean="0"/>
              <a:t>epoca preistorica</a:t>
            </a:r>
            <a:r>
              <a:rPr lang="it-IT" sz="1400" dirty="0" smtClean="0"/>
              <a:t>. È da questa lontana epoca che giunge la testimonianza di un popolo antico che si insediò in questa terra: il popolo degli Umbri. Gubbio divenne uno dei centri politico-religiosi più importanti dell’antica Umbria e ciò è testimoniato dalle </a:t>
            </a:r>
            <a:r>
              <a:rPr lang="it-IT" sz="1400" b="1" dirty="0" smtClean="0">
                <a:solidFill>
                  <a:schemeClr val="bg1"/>
                </a:solidFill>
              </a:rPr>
              <a:t>Tavole Eugubine</a:t>
            </a:r>
            <a:r>
              <a:rPr lang="it-IT" sz="1400" dirty="0" smtClean="0"/>
              <a:t>, un reperto storico  di importanza fondamentale attualmente custodito nel </a:t>
            </a:r>
            <a:r>
              <a:rPr lang="it-IT" sz="1400" b="1" dirty="0" smtClean="0">
                <a:solidFill>
                  <a:schemeClr val="bg1"/>
                </a:solidFill>
              </a:rPr>
              <a:t>Palazzo dei Consoli.</a:t>
            </a:r>
            <a:endParaRPr lang="it-IT" sz="1400" dirty="0"/>
          </a:p>
        </p:txBody>
      </p:sp>
      <p:pic>
        <p:nvPicPr>
          <p:cNvPr id="12" name="Picture 4" descr="Risultati immagini per TAVOLE EUGUBINE"/>
          <p:cNvPicPr>
            <a:picLocks noChangeAspect="1" noChangeArrowheads="1"/>
          </p:cNvPicPr>
          <p:nvPr/>
        </p:nvPicPr>
        <p:blipFill>
          <a:blip r:embed="rId6" cstate="print"/>
          <a:srcRect/>
          <a:stretch>
            <a:fillRect/>
          </a:stretch>
        </p:blipFill>
        <p:spPr bwMode="auto">
          <a:xfrm>
            <a:off x="5195652" y="4869160"/>
            <a:ext cx="2328676" cy="144016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isultati immagini per GUBBIO DURANTE INVASIONE LONGOBARDA"/>
          <p:cNvPicPr>
            <a:picLocks noChangeAspect="1" noChangeArrowheads="1"/>
          </p:cNvPicPr>
          <p:nvPr/>
        </p:nvPicPr>
        <p:blipFill>
          <a:blip r:embed="rId2" cstate="print"/>
          <a:srcRect/>
          <a:stretch>
            <a:fillRect/>
          </a:stretch>
        </p:blipFill>
        <p:spPr bwMode="auto">
          <a:xfrm>
            <a:off x="6588224" y="3717032"/>
            <a:ext cx="2239517" cy="2595600"/>
          </a:xfrm>
          <a:prstGeom prst="rect">
            <a:avLst/>
          </a:prstGeom>
          <a:noFill/>
        </p:spPr>
      </p:pic>
      <p:pic>
        <p:nvPicPr>
          <p:cNvPr id="5" name="Picture 2" descr="Immagine correlata"/>
          <p:cNvPicPr>
            <a:picLocks noChangeAspect="1" noChangeArrowheads="1"/>
          </p:cNvPicPr>
          <p:nvPr/>
        </p:nvPicPr>
        <p:blipFill>
          <a:blip r:embed="rId3" cstate="print"/>
          <a:srcRect/>
          <a:stretch>
            <a:fillRect/>
          </a:stretch>
        </p:blipFill>
        <p:spPr bwMode="auto">
          <a:xfrm>
            <a:off x="7018500" y="476673"/>
            <a:ext cx="1822333" cy="1368152"/>
          </a:xfrm>
          <a:prstGeom prst="rect">
            <a:avLst/>
          </a:prstGeom>
          <a:noFill/>
        </p:spPr>
      </p:pic>
      <p:sp>
        <p:nvSpPr>
          <p:cNvPr id="6" name="Rettangolo 5"/>
          <p:cNvSpPr/>
          <p:nvPr/>
        </p:nvSpPr>
        <p:spPr>
          <a:xfrm>
            <a:off x="395536" y="404664"/>
            <a:ext cx="6480720" cy="1815882"/>
          </a:xfrm>
          <a:prstGeom prst="rect">
            <a:avLst/>
          </a:prstGeom>
        </p:spPr>
        <p:txBody>
          <a:bodyPr wrap="square">
            <a:spAutoFit/>
          </a:bodyPr>
          <a:lstStyle/>
          <a:p>
            <a:pPr algn="just">
              <a:buNone/>
            </a:pPr>
            <a:r>
              <a:rPr lang="it-IT" sz="1600" dirty="0" smtClean="0"/>
              <a:t>Quando in seguito alla loro espansione, gli Etruschi, coalizzati ai Sanniti, Galli, Umbri, entrarono in guerra con Roma, Gubbio rimase sempre neutrale e per tale decisione essa venne apprezzata particolarmente da Roma, che la fece sua alleata non per vincoli di schiavitù, ma per “giustissimo e santissimo patto” (</a:t>
            </a:r>
            <a:r>
              <a:rPr lang="it-IT" sz="1600" dirty="0" smtClean="0">
                <a:solidFill>
                  <a:srgbClr val="FF0000"/>
                </a:solidFill>
              </a:rPr>
              <a:t>Cicerone</a:t>
            </a:r>
            <a:r>
              <a:rPr lang="it-IT" sz="1600" dirty="0" smtClean="0"/>
              <a:t>). In epoca romana Gubbio conobbe un periodo di grande splendore e a testimonianza di ciò vi sono il </a:t>
            </a:r>
            <a:r>
              <a:rPr lang="it-IT" sz="1600" b="1" dirty="0" smtClean="0">
                <a:solidFill>
                  <a:schemeClr val="bg1"/>
                </a:solidFill>
              </a:rPr>
              <a:t>mausoleo </a:t>
            </a:r>
            <a:r>
              <a:rPr lang="it-IT" sz="1400" b="1" dirty="0" smtClean="0">
                <a:solidFill>
                  <a:schemeClr val="bg1"/>
                </a:solidFill>
              </a:rPr>
              <a:t>romano</a:t>
            </a:r>
            <a:r>
              <a:rPr lang="it-IT" sz="1400" dirty="0" smtClean="0"/>
              <a:t> ed il </a:t>
            </a:r>
            <a:r>
              <a:rPr lang="it-IT" sz="1400" b="1" dirty="0" smtClean="0">
                <a:solidFill>
                  <a:schemeClr val="bg1"/>
                </a:solidFill>
              </a:rPr>
              <a:t>teatro romano</a:t>
            </a:r>
            <a:r>
              <a:rPr lang="it-IT" sz="1400" dirty="0" smtClean="0">
                <a:solidFill>
                  <a:schemeClr val="bg1"/>
                </a:solidFill>
              </a:rPr>
              <a:t>. </a:t>
            </a:r>
            <a:endParaRPr lang="it-IT" sz="1400" dirty="0">
              <a:solidFill>
                <a:schemeClr val="bg1"/>
              </a:solidFill>
            </a:endParaRPr>
          </a:p>
        </p:txBody>
      </p:sp>
      <p:pic>
        <p:nvPicPr>
          <p:cNvPr id="7" name="Picture 6" descr="http://digilander.libero.it/marco.gia/images/mausoleo.jpg"/>
          <p:cNvPicPr>
            <a:picLocks noChangeAspect="1" noChangeArrowheads="1"/>
          </p:cNvPicPr>
          <p:nvPr/>
        </p:nvPicPr>
        <p:blipFill>
          <a:blip r:embed="rId4" cstate="print"/>
          <a:srcRect/>
          <a:stretch>
            <a:fillRect/>
          </a:stretch>
        </p:blipFill>
        <p:spPr bwMode="auto">
          <a:xfrm>
            <a:off x="7092280" y="1988840"/>
            <a:ext cx="1296144" cy="1620180"/>
          </a:xfrm>
          <a:prstGeom prst="rect">
            <a:avLst/>
          </a:prstGeom>
          <a:noFill/>
        </p:spPr>
      </p:pic>
      <p:sp>
        <p:nvSpPr>
          <p:cNvPr id="9" name="Rettangolo 8"/>
          <p:cNvSpPr/>
          <p:nvPr/>
        </p:nvSpPr>
        <p:spPr>
          <a:xfrm>
            <a:off x="395536" y="2276872"/>
            <a:ext cx="6336704" cy="1323439"/>
          </a:xfrm>
          <a:prstGeom prst="rect">
            <a:avLst/>
          </a:prstGeom>
        </p:spPr>
        <p:txBody>
          <a:bodyPr wrap="square">
            <a:spAutoFit/>
          </a:bodyPr>
          <a:lstStyle/>
          <a:p>
            <a:pPr algn="just"/>
            <a:r>
              <a:rPr lang="it-IT" sz="1600" dirty="0" smtClean="0"/>
              <a:t>Gubbio purtroppo dovette affrontare anche un periodo buio: con l’invasione dei Longobardi (popolo barbaro), divenne soggetta per lungo tempo agli Esarchi di Ravenna. Da quel momento iniziò un cammino lungo durante il quale Gubbio non avrebbe più fatto parte dell'Umbria fino al 1860, anno in cui ci </a:t>
            </a:r>
            <a:r>
              <a:rPr lang="it-IT" sz="1600" dirty="0" err="1" smtClean="0"/>
              <a:t>fù</a:t>
            </a:r>
            <a:r>
              <a:rPr lang="it-IT" sz="1600" dirty="0" smtClean="0"/>
              <a:t> l'Unità d'Italia</a:t>
            </a:r>
            <a:endParaRPr lang="it-IT" sz="1600" dirty="0"/>
          </a:p>
        </p:txBody>
      </p:sp>
      <p:sp>
        <p:nvSpPr>
          <p:cNvPr id="11" name="Rettangolo 10"/>
          <p:cNvSpPr/>
          <p:nvPr/>
        </p:nvSpPr>
        <p:spPr>
          <a:xfrm>
            <a:off x="395536" y="3573016"/>
            <a:ext cx="6534472" cy="3046988"/>
          </a:xfrm>
          <a:prstGeom prst="rect">
            <a:avLst/>
          </a:prstGeom>
        </p:spPr>
        <p:txBody>
          <a:bodyPr wrap="square">
            <a:spAutoFit/>
          </a:bodyPr>
          <a:lstStyle/>
          <a:p>
            <a:pPr algn="just">
              <a:buNone/>
            </a:pPr>
            <a:r>
              <a:rPr lang="it-IT" sz="1600" dirty="0" smtClean="0"/>
              <a:t>Nel medioevo si distinse, per la sua moralità e grandezza spirituale, il </a:t>
            </a:r>
            <a:r>
              <a:rPr lang="it-IT" sz="1600" b="1" dirty="0" smtClean="0"/>
              <a:t>vescovo </a:t>
            </a:r>
            <a:r>
              <a:rPr lang="it-IT" sz="1600" b="1" dirty="0" smtClean="0">
                <a:solidFill>
                  <a:srgbClr val="00B0F0"/>
                </a:solidFill>
              </a:rPr>
              <a:t>Ubaldo </a:t>
            </a:r>
            <a:r>
              <a:rPr lang="it-IT" sz="1600" b="1" dirty="0" err="1" smtClean="0">
                <a:solidFill>
                  <a:srgbClr val="00B0F0"/>
                </a:solidFill>
              </a:rPr>
              <a:t>Baldassini</a:t>
            </a:r>
            <a:r>
              <a:rPr lang="it-IT" sz="1600" dirty="0" smtClean="0"/>
              <a:t>. Nato a Gubbio nel 1085, venne nominato vescovo della sua città. Fu proprio sotto la  sua guida che Gubbio seppe risorgere dalle ceneri di un vastissimo incendio; egli inoltre seppe dare ai suoi fedeli non solo il sostegno morale, ma anche quello strategico: in una prima occasione, grazie ai suoi piani di guerra, Gubbio fu in grado di sconfiggere undici città alleate guidate da Perugia  mentre in una seconda occasione fu grazie al suo carattere saldo, chiaro e umile che il Barbarossa decise di risparmiare Gubbio dalle sue </a:t>
            </a:r>
            <a:r>
              <a:rPr lang="it-IT" sz="1600" dirty="0" err="1" smtClean="0"/>
              <a:t>predazioni</a:t>
            </a:r>
            <a:r>
              <a:rPr lang="it-IT" sz="1600" dirty="0" smtClean="0"/>
              <a:t>. Il 16 maggio del 1160 egli morì, ma da allora la venerazione che il popolo eugubino nutre per lui non è mai cambiata. In suo onore è nata la </a:t>
            </a:r>
            <a:r>
              <a:rPr lang="it-IT" sz="1600" b="1" dirty="0" smtClean="0">
                <a:hlinkClick r:id="rId5"/>
              </a:rPr>
              <a:t>festa dei ceri</a:t>
            </a:r>
            <a:r>
              <a:rPr lang="it-IT" sz="1600" b="1" dirty="0" smtClean="0"/>
              <a:t> </a:t>
            </a:r>
            <a:r>
              <a:rPr lang="it-IT" sz="1600" dirty="0" smtClean="0"/>
              <a:t> </a:t>
            </a:r>
            <a:endParaRPr lang="it-IT"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88640"/>
            <a:ext cx="4572000" cy="2308324"/>
          </a:xfrm>
          <a:prstGeom prst="rect">
            <a:avLst/>
          </a:prstGeom>
        </p:spPr>
        <p:txBody>
          <a:bodyPr>
            <a:spAutoFit/>
          </a:bodyPr>
          <a:lstStyle/>
          <a:p>
            <a:pPr>
              <a:buNone/>
            </a:pPr>
            <a:r>
              <a:rPr lang="it-IT" dirty="0" smtClean="0"/>
              <a:t>Dal 1200 in avanti iniziò per Gubbio un periodo di massimo splendore; </a:t>
            </a:r>
            <a:r>
              <a:rPr lang="it-IT" dirty="0" err="1" smtClean="0"/>
              <a:t>daquesto</a:t>
            </a:r>
            <a:r>
              <a:rPr lang="it-IT" dirty="0" smtClean="0"/>
              <a:t> momento sorsero i palazzi più importanti, simbolo della nuova epoca in cui Gubbio era entrata e che tutt’oggi possono essere ammirati in tutta la loro grandezza: </a:t>
            </a:r>
            <a:r>
              <a:rPr lang="it-IT" b="1" dirty="0" smtClean="0">
                <a:solidFill>
                  <a:schemeClr val="bg1"/>
                </a:solidFill>
              </a:rPr>
              <a:t>la</a:t>
            </a:r>
            <a:r>
              <a:rPr lang="it-IT" b="1" dirty="0" smtClean="0"/>
              <a:t> </a:t>
            </a:r>
            <a:r>
              <a:rPr lang="it-IT" b="1" dirty="0" smtClean="0">
                <a:solidFill>
                  <a:schemeClr val="bg1"/>
                </a:solidFill>
              </a:rPr>
              <a:t>Cattedrale, il Palazzo dei Consoli</a:t>
            </a:r>
            <a:r>
              <a:rPr lang="it-IT" dirty="0" smtClean="0"/>
              <a:t> ed </a:t>
            </a:r>
            <a:r>
              <a:rPr lang="it-IT" b="1" dirty="0" smtClean="0">
                <a:solidFill>
                  <a:schemeClr val="bg1"/>
                </a:solidFill>
              </a:rPr>
              <a:t>il</a:t>
            </a:r>
            <a:r>
              <a:rPr lang="it-IT" dirty="0" smtClean="0">
                <a:solidFill>
                  <a:schemeClr val="bg1"/>
                </a:solidFill>
              </a:rPr>
              <a:t> </a:t>
            </a:r>
            <a:r>
              <a:rPr lang="it-IT" b="1" dirty="0" smtClean="0">
                <a:solidFill>
                  <a:schemeClr val="bg1"/>
                </a:solidFill>
              </a:rPr>
              <a:t>Palazzo del Pretorio</a:t>
            </a:r>
            <a:r>
              <a:rPr lang="it-IT" b="1" dirty="0" smtClean="0"/>
              <a:t>.</a:t>
            </a:r>
            <a:endParaRPr lang="it-IT" dirty="0"/>
          </a:p>
        </p:txBody>
      </p:sp>
      <p:pic>
        <p:nvPicPr>
          <p:cNvPr id="3" name="Picture 6" descr="http://digilander.libero.it/marco.gia/images/Palazzo%20dei%20consoli.jpg"/>
          <p:cNvPicPr>
            <a:picLocks noChangeAspect="1" noChangeArrowheads="1"/>
          </p:cNvPicPr>
          <p:nvPr/>
        </p:nvPicPr>
        <p:blipFill>
          <a:blip r:embed="rId2" cstate="print"/>
          <a:srcRect/>
          <a:stretch>
            <a:fillRect/>
          </a:stretch>
        </p:blipFill>
        <p:spPr bwMode="auto">
          <a:xfrm>
            <a:off x="6444208" y="4221088"/>
            <a:ext cx="1924050" cy="2286001"/>
          </a:xfrm>
          <a:prstGeom prst="rect">
            <a:avLst/>
          </a:prstGeom>
          <a:noFill/>
        </p:spPr>
      </p:pic>
      <p:pic>
        <p:nvPicPr>
          <p:cNvPr id="4" name="Picture 4" descr="Immagine correlata"/>
          <p:cNvPicPr>
            <a:picLocks noChangeAspect="1" noChangeArrowheads="1"/>
          </p:cNvPicPr>
          <p:nvPr/>
        </p:nvPicPr>
        <p:blipFill>
          <a:blip r:embed="rId3" cstate="print"/>
          <a:srcRect/>
          <a:stretch>
            <a:fillRect/>
          </a:stretch>
        </p:blipFill>
        <p:spPr bwMode="auto">
          <a:xfrm>
            <a:off x="683568" y="5085184"/>
            <a:ext cx="2070343" cy="1556792"/>
          </a:xfrm>
          <a:prstGeom prst="rect">
            <a:avLst/>
          </a:prstGeom>
          <a:noFill/>
        </p:spPr>
      </p:pic>
      <p:sp>
        <p:nvSpPr>
          <p:cNvPr id="5" name="Rettangolo 4"/>
          <p:cNvSpPr/>
          <p:nvPr/>
        </p:nvSpPr>
        <p:spPr>
          <a:xfrm>
            <a:off x="179512" y="2420888"/>
            <a:ext cx="4572000" cy="2585323"/>
          </a:xfrm>
          <a:prstGeom prst="rect">
            <a:avLst/>
          </a:prstGeom>
        </p:spPr>
        <p:txBody>
          <a:bodyPr>
            <a:spAutoFit/>
          </a:bodyPr>
          <a:lstStyle/>
          <a:p>
            <a:pPr>
              <a:buNone/>
            </a:pPr>
            <a:r>
              <a:rPr lang="it-IT" dirty="0" smtClean="0"/>
              <a:t>Il comune di Gubbio  minacciato poi dalla carestia, fu costretto controvoglia a cedersi ai Montefeltro, signori di Urbino. Per quanto Gubbio avesse perso la propria indipendenza, se non altro il periodo che ne conseguì si rivelò essere ricco  da un punto di vista  artistico. In questo periodo</a:t>
            </a:r>
          </a:p>
          <a:p>
            <a:pPr>
              <a:buNone/>
            </a:pPr>
            <a:r>
              <a:rPr lang="it-IT" dirty="0" smtClean="0"/>
              <a:t> il duca Federico da Montefeltro fece costruire il </a:t>
            </a:r>
            <a:r>
              <a:rPr lang="it-IT" b="1" dirty="0" smtClean="0">
                <a:solidFill>
                  <a:srgbClr val="7030A0"/>
                </a:solidFill>
              </a:rPr>
              <a:t>Palazzo Ducale</a:t>
            </a:r>
            <a:r>
              <a:rPr lang="it-IT" dirty="0" smtClean="0"/>
              <a:t>.</a:t>
            </a:r>
            <a:endParaRPr lang="it-IT" dirty="0"/>
          </a:p>
        </p:txBody>
      </p:sp>
      <p:pic>
        <p:nvPicPr>
          <p:cNvPr id="6" name="Picture 6" descr="http://digilander.libero.it/marco.gia/images/Palazzo_Ducale_03.jpg"/>
          <p:cNvPicPr>
            <a:picLocks noChangeAspect="1" noChangeArrowheads="1"/>
          </p:cNvPicPr>
          <p:nvPr/>
        </p:nvPicPr>
        <p:blipFill>
          <a:blip r:embed="rId4" cstate="print"/>
          <a:srcRect/>
          <a:stretch>
            <a:fillRect/>
          </a:stretch>
        </p:blipFill>
        <p:spPr bwMode="auto">
          <a:xfrm>
            <a:off x="4067944" y="4581128"/>
            <a:ext cx="1871861" cy="2026430"/>
          </a:xfrm>
          <a:prstGeom prst="rect">
            <a:avLst/>
          </a:prstGeom>
          <a:noFill/>
        </p:spPr>
      </p:pic>
      <p:sp>
        <p:nvSpPr>
          <p:cNvPr id="8" name="Rettangolo 7"/>
          <p:cNvSpPr/>
          <p:nvPr/>
        </p:nvSpPr>
        <p:spPr>
          <a:xfrm>
            <a:off x="4572000" y="260648"/>
            <a:ext cx="4572000" cy="4247317"/>
          </a:xfrm>
          <a:prstGeom prst="rect">
            <a:avLst/>
          </a:prstGeom>
        </p:spPr>
        <p:txBody>
          <a:bodyPr>
            <a:spAutoFit/>
          </a:bodyPr>
          <a:lstStyle/>
          <a:p>
            <a:pPr>
              <a:buNone/>
            </a:pPr>
            <a:r>
              <a:rPr lang="it-IT" dirty="0" smtClean="0"/>
              <a:t> Gubbio continuò a far parte dello Stato di Urbino anche quando il ducato passò dai </a:t>
            </a:r>
            <a:r>
              <a:rPr lang="it-IT" dirty="0" smtClean="0">
                <a:solidFill>
                  <a:srgbClr val="00B0F0"/>
                </a:solidFill>
              </a:rPr>
              <a:t>Montefeltro</a:t>
            </a:r>
            <a:r>
              <a:rPr lang="it-IT" dirty="0" smtClean="0"/>
              <a:t> alla famiglia dei </a:t>
            </a:r>
            <a:r>
              <a:rPr lang="it-IT" dirty="0" smtClean="0">
                <a:solidFill>
                  <a:srgbClr val="00B050"/>
                </a:solidFill>
              </a:rPr>
              <a:t>Della Rovere </a:t>
            </a:r>
            <a:r>
              <a:rPr lang="it-IT" dirty="0" smtClean="0"/>
              <a:t>e, quando anche quest’ultima dinastia si estinse, la città venne annessa allo </a:t>
            </a:r>
            <a:r>
              <a:rPr lang="it-IT" dirty="0" smtClean="0">
                <a:solidFill>
                  <a:srgbClr val="FF0000"/>
                </a:solidFill>
              </a:rPr>
              <a:t>Stato della Chiesa</a:t>
            </a:r>
            <a:r>
              <a:rPr lang="it-IT" dirty="0" smtClean="0"/>
              <a:t>. Solo nell’800 Gubbio fu finalmente libera.</a:t>
            </a:r>
          </a:p>
          <a:p>
            <a:pPr>
              <a:buNone/>
            </a:pPr>
            <a:r>
              <a:rPr lang="it-IT" dirty="0" smtClean="0"/>
              <a:t> Da allora Gubbio si è andata rafforzando sempre di più. Insieme alla Festa dei Ceri, molte altre sono le tradizioni che la città ha voluto difendere e che oggi, insieme all’espressioni artistiche ancora tramandate di generazione in generazione, fanno di </a:t>
            </a:r>
            <a:r>
              <a:rPr lang="it-IT" b="1" dirty="0" smtClean="0">
                <a:solidFill>
                  <a:schemeClr val="bg1"/>
                </a:solidFill>
              </a:rPr>
              <a:t>Gubbio</a:t>
            </a:r>
            <a:r>
              <a:rPr lang="it-IT" dirty="0" smtClean="0"/>
              <a:t> un gioiello da visitare assolutamente.</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692696"/>
            <a:ext cx="6679393" cy="707886"/>
          </a:xfrm>
          <a:prstGeom prst="rect">
            <a:avLst/>
          </a:prstGeom>
          <a:noFill/>
        </p:spPr>
        <p:txBody>
          <a:bodyPr wrap="none" rtlCol="0">
            <a:spAutoFit/>
          </a:bodyPr>
          <a:lstStyle/>
          <a:p>
            <a:r>
              <a:rPr lang="it-IT" sz="4000" dirty="0" smtClean="0"/>
              <a:t>GRAZIE PER L’ATTENZIONE</a:t>
            </a:r>
            <a:endParaRPr lang="it-IT" sz="4000" dirty="0"/>
          </a:p>
        </p:txBody>
      </p:sp>
      <p:sp>
        <p:nvSpPr>
          <p:cNvPr id="3" name="CasellaDiTesto 2"/>
          <p:cNvSpPr txBox="1"/>
          <p:nvPr/>
        </p:nvSpPr>
        <p:spPr>
          <a:xfrm>
            <a:off x="3779912" y="5517232"/>
            <a:ext cx="4822923" cy="461665"/>
          </a:xfrm>
          <a:prstGeom prst="rect">
            <a:avLst/>
          </a:prstGeom>
          <a:noFill/>
        </p:spPr>
        <p:txBody>
          <a:bodyPr wrap="none" rtlCol="0">
            <a:spAutoFit/>
          </a:bodyPr>
          <a:lstStyle/>
          <a:p>
            <a:r>
              <a:rPr lang="it-IT" sz="2400" dirty="0" smtClean="0"/>
              <a:t>I MAGNIFICI RAGAZZI DELLA VC</a:t>
            </a:r>
            <a:endParaRPr lang="it-IT" sz="2400" dirty="0"/>
          </a:p>
        </p:txBody>
      </p:sp>
      <p:pic>
        <p:nvPicPr>
          <p:cNvPr id="1026" name="Picture 2" descr="Risultati immagini per SCUOLA BATTISTI TERNI"/>
          <p:cNvPicPr>
            <a:picLocks noChangeAspect="1" noChangeArrowheads="1"/>
          </p:cNvPicPr>
          <p:nvPr/>
        </p:nvPicPr>
        <p:blipFill>
          <a:blip r:embed="rId2" cstate="print"/>
          <a:srcRect/>
          <a:stretch>
            <a:fillRect/>
          </a:stretch>
        </p:blipFill>
        <p:spPr bwMode="auto">
          <a:xfrm>
            <a:off x="2627784" y="1988840"/>
            <a:ext cx="3607872" cy="2570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3544560" cy="2308324"/>
          </a:xfrm>
          <a:prstGeom prst="rect">
            <a:avLst/>
          </a:prstGeom>
        </p:spPr>
        <p:txBody>
          <a:bodyPr wrap="square">
            <a:spAutoFit/>
          </a:bodyPr>
          <a:lstStyle/>
          <a:p>
            <a:r>
              <a:rPr lang="it-IT" sz="2400" b="1" dirty="0" smtClean="0">
                <a:solidFill>
                  <a:srgbClr val="FF0000"/>
                </a:solidFill>
                <a:latin typeface="Century Gothic" panose="020B0502020202020204" pitchFamily="34" charset="0"/>
                <a:cs typeface="Arial" panose="020B0604020202020204" pitchFamily="34" charset="0"/>
              </a:rPr>
              <a:t>Dal cuore verde d’Italia: purezza, leggerezza …</a:t>
            </a:r>
          </a:p>
          <a:p>
            <a:r>
              <a:rPr lang="it-IT" sz="2400" b="1" dirty="0" smtClean="0">
                <a:solidFill>
                  <a:srgbClr val="FF0000"/>
                </a:solidFill>
                <a:latin typeface="Century Gothic" panose="020B0502020202020204" pitchFamily="34" charset="0"/>
                <a:cs typeface="Arial" panose="020B0604020202020204" pitchFamily="34" charset="0"/>
              </a:rPr>
              <a:t>sali minerali.</a:t>
            </a:r>
          </a:p>
          <a:p>
            <a:r>
              <a:rPr lang="it-IT" sz="2400" b="1" dirty="0" smtClean="0">
                <a:solidFill>
                  <a:srgbClr val="FFFF00"/>
                </a:solidFill>
                <a:latin typeface="Century Gothic" panose="020B0502020202020204" pitchFamily="34" charset="0"/>
                <a:cs typeface="Arial" panose="020B0604020202020204" pitchFamily="34" charset="0"/>
              </a:rPr>
              <a:t>Le Acque Minerali dell’Umbria</a:t>
            </a:r>
            <a:endParaRPr lang="it-IT" sz="2400" dirty="0">
              <a:solidFill>
                <a:srgbClr val="FFFF00"/>
              </a:solidFill>
            </a:endParaRPr>
          </a:p>
        </p:txBody>
      </p:sp>
      <p:sp>
        <p:nvSpPr>
          <p:cNvPr id="4" name="Rettangolo 3"/>
          <p:cNvSpPr/>
          <p:nvPr/>
        </p:nvSpPr>
        <p:spPr>
          <a:xfrm>
            <a:off x="4283968" y="1340768"/>
            <a:ext cx="4572000" cy="1477328"/>
          </a:xfrm>
          <a:prstGeom prst="rect">
            <a:avLst/>
          </a:prstGeom>
        </p:spPr>
        <p:txBody>
          <a:bodyPr>
            <a:spAutoFit/>
          </a:bodyPr>
          <a:lstStyle/>
          <a:p>
            <a:r>
              <a:rPr lang="it-IT" dirty="0" smtClean="0"/>
              <a:t>Conosciuta come acqua della salute e del benessere è ideale per alimentazione del bambino;</a:t>
            </a:r>
            <a:r>
              <a:rPr lang="it-IT" dirty="0"/>
              <a:t> a</a:t>
            </a:r>
            <a:r>
              <a:rPr lang="it-IT" dirty="0" smtClean="0"/>
              <a:t>cqua con proprietà importanti per lo sport. Sorgente in zona Sangemini provincia di Terni.</a:t>
            </a:r>
            <a:endParaRPr lang="it-IT" dirty="0"/>
          </a:p>
        </p:txBody>
      </p:sp>
      <p:sp>
        <p:nvSpPr>
          <p:cNvPr id="9" name="Rettangolo 8"/>
          <p:cNvSpPr/>
          <p:nvPr/>
        </p:nvSpPr>
        <p:spPr>
          <a:xfrm>
            <a:off x="323528" y="3717032"/>
            <a:ext cx="4572000" cy="1200329"/>
          </a:xfrm>
          <a:prstGeom prst="rect">
            <a:avLst/>
          </a:prstGeom>
        </p:spPr>
        <p:txBody>
          <a:bodyPr>
            <a:spAutoFit/>
          </a:bodyPr>
          <a:lstStyle/>
          <a:p>
            <a:r>
              <a:rPr lang="it-IT" dirty="0" smtClean="0"/>
              <a:t>Deriva dalle Fonti Angelica e Flaminia</a:t>
            </a:r>
          </a:p>
          <a:p>
            <a:r>
              <a:rPr lang="it-IT" dirty="0" smtClean="0"/>
              <a:t>Sorgente a 605m </a:t>
            </a:r>
            <a:r>
              <a:rPr lang="it-IT" dirty="0" err="1" smtClean="0"/>
              <a:t>s.l.m</a:t>
            </a:r>
            <a:endParaRPr lang="it-IT" dirty="0" smtClean="0"/>
          </a:p>
          <a:p>
            <a:r>
              <a:rPr lang="it-IT" dirty="0" smtClean="0"/>
              <a:t>Buon contenuto di Sali minerali</a:t>
            </a:r>
          </a:p>
          <a:p>
            <a:endParaRPr lang="it-IT" dirty="0"/>
          </a:p>
        </p:txBody>
      </p:sp>
      <p:sp>
        <p:nvSpPr>
          <p:cNvPr id="14" name="Rettangolo 13"/>
          <p:cNvSpPr/>
          <p:nvPr/>
        </p:nvSpPr>
        <p:spPr>
          <a:xfrm>
            <a:off x="4427984" y="4293096"/>
            <a:ext cx="4392488" cy="2031325"/>
          </a:xfrm>
          <a:prstGeom prst="rect">
            <a:avLst/>
          </a:prstGeom>
        </p:spPr>
        <p:txBody>
          <a:bodyPr wrap="square">
            <a:spAutoFit/>
          </a:bodyPr>
          <a:lstStyle/>
          <a:p>
            <a:r>
              <a:rPr lang="it-IT" dirty="0" smtClean="0"/>
              <a:t>La sorgente sorge nella valle dei Monti </a:t>
            </a:r>
            <a:r>
              <a:rPr lang="it-IT" dirty="0" err="1" smtClean="0"/>
              <a:t>Martani</a:t>
            </a:r>
            <a:r>
              <a:rPr lang="it-IT" dirty="0" smtClean="0"/>
              <a:t>; equilibrata e giustamente mineralizzata, ottima al palato per la sua effervescenza; predilige la bottiglia in vetro; ad oggi problemi di produzione e commercializzazione; a rischio i dipendenti e i posti di lavoro.</a:t>
            </a:r>
            <a:endParaRPr lang="it-IT" dirty="0"/>
          </a:p>
        </p:txBody>
      </p:sp>
      <p:sp>
        <p:nvSpPr>
          <p:cNvPr id="11" name="CasellaDiTesto 10"/>
          <p:cNvSpPr txBox="1"/>
          <p:nvPr/>
        </p:nvSpPr>
        <p:spPr>
          <a:xfrm>
            <a:off x="5364088" y="836712"/>
            <a:ext cx="1465466" cy="369332"/>
          </a:xfrm>
          <a:prstGeom prst="rect">
            <a:avLst/>
          </a:prstGeom>
          <a:noFill/>
        </p:spPr>
        <p:txBody>
          <a:bodyPr wrap="none" rtlCol="0">
            <a:spAutoFit/>
          </a:bodyPr>
          <a:lstStyle/>
          <a:p>
            <a:r>
              <a:rPr lang="it-IT" dirty="0" smtClean="0"/>
              <a:t>SANGEMINI</a:t>
            </a:r>
            <a:endParaRPr lang="it-IT" dirty="0"/>
          </a:p>
        </p:txBody>
      </p:sp>
      <p:sp>
        <p:nvSpPr>
          <p:cNvPr id="13" name="CasellaDiTesto 12"/>
          <p:cNvSpPr txBox="1"/>
          <p:nvPr/>
        </p:nvSpPr>
        <p:spPr>
          <a:xfrm>
            <a:off x="1115616" y="3212976"/>
            <a:ext cx="2003882" cy="369332"/>
          </a:xfrm>
          <a:prstGeom prst="rect">
            <a:avLst/>
          </a:prstGeom>
          <a:noFill/>
        </p:spPr>
        <p:txBody>
          <a:bodyPr wrap="none" rtlCol="0">
            <a:spAutoFit/>
          </a:bodyPr>
          <a:lstStyle/>
          <a:p>
            <a:r>
              <a:rPr lang="it-IT" dirty="0" smtClean="0"/>
              <a:t>NOCERA UMBRA</a:t>
            </a:r>
            <a:endParaRPr lang="it-IT" dirty="0"/>
          </a:p>
        </p:txBody>
      </p:sp>
      <p:sp>
        <p:nvSpPr>
          <p:cNvPr id="15" name="CasellaDiTesto 14"/>
          <p:cNvSpPr txBox="1"/>
          <p:nvPr/>
        </p:nvSpPr>
        <p:spPr>
          <a:xfrm>
            <a:off x="5508104" y="3717032"/>
            <a:ext cx="1812099" cy="369332"/>
          </a:xfrm>
          <a:prstGeom prst="rect">
            <a:avLst/>
          </a:prstGeom>
          <a:noFill/>
        </p:spPr>
        <p:txBody>
          <a:bodyPr wrap="none" rtlCol="0">
            <a:spAutoFit/>
          </a:bodyPr>
          <a:lstStyle/>
          <a:p>
            <a:r>
              <a:rPr lang="it-IT" dirty="0" smtClean="0"/>
              <a:t>SAN FAUSTINO</a:t>
            </a:r>
            <a:endParaRPr lang="it-IT" dirty="0"/>
          </a:p>
        </p:txBody>
      </p:sp>
      <p:pic>
        <p:nvPicPr>
          <p:cNvPr id="25602" name="Picture 2" descr="Risultati immagini per ACQUE MINERALI"/>
          <p:cNvPicPr>
            <a:picLocks noChangeAspect="1" noChangeArrowheads="1"/>
          </p:cNvPicPr>
          <p:nvPr/>
        </p:nvPicPr>
        <p:blipFill>
          <a:blip r:embed="rId2" cstate="print"/>
          <a:srcRect/>
          <a:stretch>
            <a:fillRect/>
          </a:stretch>
        </p:blipFill>
        <p:spPr bwMode="auto">
          <a:xfrm>
            <a:off x="1331640" y="4797152"/>
            <a:ext cx="2057789" cy="13681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99792" y="188640"/>
            <a:ext cx="6120680" cy="1200329"/>
          </a:xfrm>
          <a:prstGeom prst="rect">
            <a:avLst/>
          </a:prstGeom>
        </p:spPr>
        <p:txBody>
          <a:bodyPr wrap="square">
            <a:spAutoFit/>
          </a:bodyPr>
          <a:lstStyle/>
          <a:p>
            <a:r>
              <a:rPr lang="it-IT" dirty="0" smtClean="0"/>
              <a:t>Sorgente nel comune di Sellano (</a:t>
            </a:r>
            <a:r>
              <a:rPr lang="it-IT" dirty="0" err="1" smtClean="0"/>
              <a:t>Pg</a:t>
            </a:r>
            <a:r>
              <a:rPr lang="it-IT" dirty="0" smtClean="0"/>
              <a:t>) nell’</a:t>
            </a:r>
            <a:r>
              <a:rPr lang="it-IT" dirty="0" err="1" smtClean="0"/>
              <a:t>Appenino</a:t>
            </a:r>
            <a:r>
              <a:rPr lang="it-IT" dirty="0" smtClean="0"/>
              <a:t> Umbro Marchigiano a 566m s.l.m. Acqua bicarbonato alcalina, naturale e frizzante; bella la nuova linea in vetro per la ristorazione.</a:t>
            </a:r>
            <a:endParaRPr lang="it-IT" dirty="0"/>
          </a:p>
        </p:txBody>
      </p:sp>
      <p:sp>
        <p:nvSpPr>
          <p:cNvPr id="7" name="Rettangolo 6"/>
          <p:cNvSpPr/>
          <p:nvPr/>
        </p:nvSpPr>
        <p:spPr>
          <a:xfrm>
            <a:off x="3995936" y="4653136"/>
            <a:ext cx="4608512" cy="1477328"/>
          </a:xfrm>
          <a:prstGeom prst="rect">
            <a:avLst/>
          </a:prstGeom>
        </p:spPr>
        <p:txBody>
          <a:bodyPr wrap="square">
            <a:spAutoFit/>
          </a:bodyPr>
          <a:lstStyle/>
          <a:p>
            <a:r>
              <a:rPr lang="it-IT" dirty="0" smtClean="0"/>
              <a:t>Due Stabilimenti: Cerreto di Spoleto e Gubbio. Lancio dei marchi Lieve e Rugiada. Altri marchi sono Viva e </a:t>
            </a:r>
            <a:r>
              <a:rPr lang="it-IT" dirty="0" err="1" smtClean="0"/>
              <a:t>Misia</a:t>
            </a:r>
            <a:r>
              <a:rPr lang="it-IT" dirty="0" smtClean="0"/>
              <a:t>. Le sorgenti sorgono nel comune di Gubbio e nel Parco Nazionale dei Monti Sibillini.</a:t>
            </a:r>
            <a:endParaRPr lang="it-IT" dirty="0"/>
          </a:p>
        </p:txBody>
      </p:sp>
      <p:sp>
        <p:nvSpPr>
          <p:cNvPr id="10" name="Rettangolo 9"/>
          <p:cNvSpPr/>
          <p:nvPr/>
        </p:nvSpPr>
        <p:spPr>
          <a:xfrm>
            <a:off x="395536" y="2060848"/>
            <a:ext cx="2718048" cy="2862322"/>
          </a:xfrm>
          <a:prstGeom prst="rect">
            <a:avLst/>
          </a:prstGeom>
        </p:spPr>
        <p:txBody>
          <a:bodyPr wrap="square">
            <a:spAutoFit/>
          </a:bodyPr>
          <a:lstStyle/>
          <a:p>
            <a:r>
              <a:rPr lang="it-IT" dirty="0" smtClean="0"/>
              <a:t>Sorgente all’interno del Parco del Monte Cucco.</a:t>
            </a:r>
          </a:p>
          <a:p>
            <a:r>
              <a:rPr lang="it-IT" dirty="0" smtClean="0"/>
              <a:t>Indicata nella preparazione di alimenti per neonati.</a:t>
            </a:r>
          </a:p>
          <a:p>
            <a:r>
              <a:rPr lang="it-IT" dirty="0" smtClean="0"/>
              <a:t>I marchi sono </a:t>
            </a:r>
            <a:r>
              <a:rPr lang="it-IT" dirty="0" err="1" smtClean="0"/>
              <a:t>Motette</a:t>
            </a:r>
            <a:r>
              <a:rPr lang="it-IT" dirty="0" smtClean="0"/>
              <a:t>; Altea e Santa Chiara.</a:t>
            </a:r>
          </a:p>
          <a:p>
            <a:r>
              <a:rPr lang="it-IT" dirty="0" smtClean="0"/>
              <a:t>I tre marchi producono 65 milioni di bottiglie anno.</a:t>
            </a:r>
            <a:endParaRPr lang="it-IT" dirty="0"/>
          </a:p>
        </p:txBody>
      </p:sp>
      <p:sp>
        <p:nvSpPr>
          <p:cNvPr id="11" name="CasellaDiTesto 10"/>
          <p:cNvSpPr txBox="1"/>
          <p:nvPr/>
        </p:nvSpPr>
        <p:spPr>
          <a:xfrm>
            <a:off x="611560" y="548680"/>
            <a:ext cx="1795171" cy="369332"/>
          </a:xfrm>
          <a:prstGeom prst="rect">
            <a:avLst/>
          </a:prstGeom>
          <a:noFill/>
        </p:spPr>
        <p:txBody>
          <a:bodyPr wrap="none" rtlCol="0">
            <a:spAutoFit/>
          </a:bodyPr>
          <a:lstStyle/>
          <a:p>
            <a:r>
              <a:rPr lang="it-IT" dirty="0" smtClean="0"/>
              <a:t>FONTE TULLIA</a:t>
            </a:r>
            <a:endParaRPr lang="it-IT" dirty="0"/>
          </a:p>
        </p:txBody>
      </p:sp>
      <p:sp>
        <p:nvSpPr>
          <p:cNvPr id="12" name="CasellaDiTesto 11"/>
          <p:cNvSpPr txBox="1"/>
          <p:nvPr/>
        </p:nvSpPr>
        <p:spPr>
          <a:xfrm>
            <a:off x="899592" y="1628800"/>
            <a:ext cx="1268681" cy="369332"/>
          </a:xfrm>
          <a:prstGeom prst="rect">
            <a:avLst/>
          </a:prstGeom>
          <a:noFill/>
        </p:spPr>
        <p:txBody>
          <a:bodyPr wrap="none" rtlCol="0">
            <a:spAutoFit/>
          </a:bodyPr>
          <a:lstStyle/>
          <a:p>
            <a:r>
              <a:rPr lang="it-IT" dirty="0" smtClean="0"/>
              <a:t>MOTETTE</a:t>
            </a:r>
            <a:endParaRPr lang="it-IT" dirty="0"/>
          </a:p>
        </p:txBody>
      </p:sp>
      <p:sp>
        <p:nvSpPr>
          <p:cNvPr id="13" name="CasellaDiTesto 12"/>
          <p:cNvSpPr txBox="1"/>
          <p:nvPr/>
        </p:nvSpPr>
        <p:spPr>
          <a:xfrm>
            <a:off x="4572000" y="3861048"/>
            <a:ext cx="2844240" cy="646331"/>
          </a:xfrm>
          <a:prstGeom prst="rect">
            <a:avLst/>
          </a:prstGeom>
          <a:noFill/>
        </p:spPr>
        <p:txBody>
          <a:bodyPr wrap="none" rtlCol="0">
            <a:spAutoFit/>
          </a:bodyPr>
          <a:lstStyle/>
          <a:p>
            <a:r>
              <a:rPr lang="it-IT" dirty="0" smtClean="0"/>
              <a:t>SIAMI</a:t>
            </a:r>
          </a:p>
          <a:p>
            <a:r>
              <a:rPr lang="it-IT" dirty="0" smtClean="0"/>
              <a:t>LE ACQUE DELL’UMBRIA</a:t>
            </a:r>
            <a:endParaRPr lang="it-IT" dirty="0"/>
          </a:p>
        </p:txBody>
      </p:sp>
      <p:pic>
        <p:nvPicPr>
          <p:cNvPr id="24578" name="Picture 2" descr="Risultati immagini per ACQUE MINERALI"/>
          <p:cNvPicPr>
            <a:picLocks noChangeAspect="1" noChangeArrowheads="1"/>
          </p:cNvPicPr>
          <p:nvPr/>
        </p:nvPicPr>
        <p:blipFill>
          <a:blip r:embed="rId2" cstate="print"/>
          <a:srcRect/>
          <a:stretch>
            <a:fillRect/>
          </a:stretch>
        </p:blipFill>
        <p:spPr bwMode="auto">
          <a:xfrm>
            <a:off x="6660232" y="1268760"/>
            <a:ext cx="2023582" cy="1584176"/>
          </a:xfrm>
          <a:prstGeom prst="rect">
            <a:avLst/>
          </a:prstGeom>
          <a:noFill/>
        </p:spPr>
      </p:pic>
      <p:pic>
        <p:nvPicPr>
          <p:cNvPr id="24580" name="Picture 4" descr="Risultati immagini per ACQUE MINERALI"/>
          <p:cNvPicPr>
            <a:picLocks noChangeAspect="1" noChangeArrowheads="1"/>
          </p:cNvPicPr>
          <p:nvPr/>
        </p:nvPicPr>
        <p:blipFill>
          <a:blip r:embed="rId3" cstate="print"/>
          <a:srcRect/>
          <a:stretch>
            <a:fillRect/>
          </a:stretch>
        </p:blipFill>
        <p:spPr bwMode="auto">
          <a:xfrm>
            <a:off x="3563888" y="1700808"/>
            <a:ext cx="2401513" cy="1728192"/>
          </a:xfrm>
          <a:prstGeom prst="rect">
            <a:avLst/>
          </a:prstGeom>
          <a:noFill/>
        </p:spPr>
      </p:pic>
      <p:pic>
        <p:nvPicPr>
          <p:cNvPr id="24582" name="Picture 6" descr="Risultati immagini per ACQUE MINERALI"/>
          <p:cNvPicPr>
            <a:picLocks noChangeAspect="1" noChangeArrowheads="1"/>
          </p:cNvPicPr>
          <p:nvPr/>
        </p:nvPicPr>
        <p:blipFill>
          <a:blip r:embed="rId4" cstate="print"/>
          <a:srcRect/>
          <a:stretch>
            <a:fillRect/>
          </a:stretch>
        </p:blipFill>
        <p:spPr bwMode="auto">
          <a:xfrm>
            <a:off x="1259631" y="4653136"/>
            <a:ext cx="2481937" cy="1655141"/>
          </a:xfrm>
          <a:prstGeom prst="rect">
            <a:avLst/>
          </a:prstGeom>
          <a:noFill/>
        </p:spPr>
      </p:pic>
      <p:sp>
        <p:nvSpPr>
          <p:cNvPr id="24584" name="AutoShape 8" descr="Risultati immagini per ACQUE MINERA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6" name="AutoShape 10" descr="Risultati immagini per ACQUE MINERAL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88640"/>
            <a:ext cx="8640960" cy="1600438"/>
          </a:xfrm>
          <a:prstGeom prst="rect">
            <a:avLst/>
          </a:prstGeom>
          <a:noFill/>
        </p:spPr>
        <p:txBody>
          <a:bodyPr wrap="square" rtlCol="0">
            <a:spAutoFit/>
          </a:bodyPr>
          <a:lstStyle/>
          <a:p>
            <a:r>
              <a:rPr lang="it-IT" sz="1600" dirty="0" smtClean="0"/>
              <a:t>ACCANTO ALLE ACQUE MINERALI UN’ALTRA RICCHEZZA DEL TERRITORIO SONO SICURAMENTE I PRODOTTI GASTRONOMICI; ESSI SONO IL FRUTTO </a:t>
            </a:r>
            <a:r>
              <a:rPr lang="it-IT" sz="1600" dirty="0" err="1" smtClean="0"/>
              <a:t>DI</a:t>
            </a:r>
            <a:r>
              <a:rPr lang="it-IT" sz="1600" dirty="0" smtClean="0"/>
              <a:t> SAGGEZZA </a:t>
            </a:r>
          </a:p>
          <a:p>
            <a:r>
              <a:rPr lang="it-IT" sz="1600" dirty="0" smtClean="0"/>
              <a:t>E TRADIZIONE POPOLARI, </a:t>
            </a:r>
            <a:r>
              <a:rPr lang="it-IT" sz="1600" dirty="0" err="1" smtClean="0"/>
              <a:t>DI</a:t>
            </a:r>
            <a:r>
              <a:rPr lang="it-IT" sz="1600" dirty="0" smtClean="0"/>
              <a:t> LAVORO CONTADINO E SAPIENZA ARTIGIANALE CHE NASCONO A LORO VOLTA DALLA TERRA, DAGLI ANIMALI, DALLA NATURA GENEROSA </a:t>
            </a:r>
            <a:r>
              <a:rPr lang="it-IT" sz="1600" dirty="0" err="1" smtClean="0"/>
              <a:t>DI</a:t>
            </a:r>
            <a:r>
              <a:rPr lang="it-IT" sz="1600" dirty="0" smtClean="0"/>
              <a:t> QUESTA TERRA CHE DONA CONTINUAMENTE COLORI, PROFUMI, SAPORI UNICI ED INCONFONDIBILI</a:t>
            </a:r>
            <a:r>
              <a:rPr lang="it-IT" dirty="0" smtClean="0"/>
              <a:t>.</a:t>
            </a:r>
            <a:endParaRPr lang="it-IT" dirty="0"/>
          </a:p>
        </p:txBody>
      </p:sp>
      <p:sp>
        <p:nvSpPr>
          <p:cNvPr id="3" name="Rettangolo 2"/>
          <p:cNvSpPr/>
          <p:nvPr/>
        </p:nvSpPr>
        <p:spPr>
          <a:xfrm>
            <a:off x="251520" y="1700808"/>
            <a:ext cx="4572000" cy="1631216"/>
          </a:xfrm>
          <a:prstGeom prst="rect">
            <a:avLst/>
          </a:prstGeom>
        </p:spPr>
        <p:txBody>
          <a:bodyPr>
            <a:spAutoFit/>
          </a:bodyPr>
          <a:lstStyle/>
          <a:p>
            <a:r>
              <a:rPr lang="it-IT" sz="2800" dirty="0" smtClean="0">
                <a:solidFill>
                  <a:srgbClr val="FFFF00"/>
                </a:solidFill>
              </a:rPr>
              <a:t>I PRODOTTI TIPICI UMBRI</a:t>
            </a:r>
          </a:p>
          <a:p>
            <a:r>
              <a:rPr lang="it-IT" dirty="0" smtClean="0"/>
              <a:t>L'Umbria si caratterizza per i suoi cibi semplici e genuini, gustosi e saporiti: salumi, formaggi, carni pregiate, legumi, dolci e molte altre specialità culinarie.</a:t>
            </a:r>
            <a:endParaRPr lang="it-IT" dirty="0"/>
          </a:p>
        </p:txBody>
      </p:sp>
      <p:pic>
        <p:nvPicPr>
          <p:cNvPr id="7" name="Immagine 15" descr="http://www.prodottitipicidellumbria.it/images/carni.jpg"/>
          <p:cNvPicPr>
            <a:picLocks noChangeAspect="1" noChangeArrowheads="1"/>
          </p:cNvPicPr>
          <p:nvPr/>
        </p:nvPicPr>
        <p:blipFill>
          <a:blip r:embed="rId2" cstate="print"/>
          <a:srcRect/>
          <a:stretch>
            <a:fillRect/>
          </a:stretch>
        </p:blipFill>
        <p:spPr bwMode="auto">
          <a:xfrm>
            <a:off x="5364088" y="1628800"/>
            <a:ext cx="2618473" cy="1800200"/>
          </a:xfrm>
          <a:prstGeom prst="rect">
            <a:avLst/>
          </a:prstGeom>
          <a:noFill/>
        </p:spPr>
      </p:pic>
      <p:sp>
        <p:nvSpPr>
          <p:cNvPr id="14341" name="Rectangle 5"/>
          <p:cNvSpPr>
            <a:spLocks noChangeArrowheads="1"/>
          </p:cNvSpPr>
          <p:nvPr/>
        </p:nvSpPr>
        <p:spPr bwMode="auto">
          <a:xfrm>
            <a:off x="251520" y="3407729"/>
            <a:ext cx="856793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LE CARNI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Il territorio montano umbro è noto per la varietà di essenze vegetali e pascoli spontanei, sani e ricchi. I foraggi sono di </a:t>
            </a:r>
            <a:r>
              <a:rPr kumimoji="0" lang="it-IT" sz="1400" b="0" i="0" u="none" strike="noStrike" cap="none" normalizeH="0" baseline="0" dirty="0" err="1" smtClean="0">
                <a:ln>
                  <a:noFill/>
                </a:ln>
                <a:effectLst/>
                <a:latin typeface="Arial" pitchFamily="34" charset="0"/>
                <a:ea typeface="Times New Roman" pitchFamily="18" charset="0"/>
                <a:cs typeface="Arial" pitchFamily="34" charset="0"/>
              </a:rPr>
              <a:t>qualitá</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decisamente superiore. In questo contesto ambientale e culturale si sviluppa l'allevamento di diversi tipi di animali destinati alla produzione della carne. Quella del maiale innanzi tutto, carne particolarmente saporita perché spesso in questa terra i maiali si cibano di ghiande e tartufi; infatti pascolano liberi nelle montagne: le loro carni magre e asciutte hanno perciò un sapore inimitabile.</a:t>
            </a:r>
            <a:endParaRPr kumimoji="0" lang="it-IT" sz="1400" b="0" i="0" u="none" strike="noStrike" cap="none" normalizeH="0" baseline="0" dirty="0" smtClean="0">
              <a:ln>
                <a:noFill/>
              </a:ln>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La presenza spontanea di animali selvatici nelle aree boschive dell'Umbria ha permesso a questo territorio di specializzarsi nella preparazione delle carni e di diventare una delle maggiori destinazioni di </a:t>
            </a:r>
            <a:r>
              <a:rPr kumimoji="0" lang="it-IT" sz="1400" b="0" i="0" u="none" strike="noStrike" cap="none" normalizeH="0" baseline="0" dirty="0" err="1" smtClean="0">
                <a:ln>
                  <a:noFill/>
                </a:ln>
                <a:effectLst/>
                <a:latin typeface="Arial" pitchFamily="34" charset="0"/>
                <a:ea typeface="Times New Roman" pitchFamily="18" charset="0"/>
                <a:cs typeface="Arial" pitchFamily="34" charset="0"/>
              </a:rPr>
              <a:t>caccia.L</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'Umbria è stata una delle prime regioni a promuovere allevamenti protetti per la salvaguardia di specie a rischio, preoccupandosi di salvaguardare le caratteristiche specie-specifiche delle varietà autoctone. Uno dei più importanti successi della politica di salvaguardia del territorio perseguita dalla Regione Umbria è stato il </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Vitellone Bianco</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dell'Appennino centrale, che ha ricevuto la certificazione IGP valida soltanto per bovini di razza </a:t>
            </a:r>
            <a:r>
              <a:rPr kumimoji="0" lang="it-IT" sz="1400" b="0" i="0" u="none" strike="noStrike" cap="none" normalizeH="0" baseline="0" dirty="0" err="1" smtClean="0">
                <a:ln>
                  <a:noFill/>
                </a:ln>
                <a:effectLst/>
                <a:latin typeface="Arial" pitchFamily="34" charset="0"/>
                <a:ea typeface="Times New Roman" pitchFamily="18" charset="0"/>
                <a:cs typeface="Arial" pitchFamily="34" charset="0"/>
              </a:rPr>
              <a:t>Chianina</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Marchigiana e Romagnola</a:t>
            </a:r>
            <a:r>
              <a:rPr kumimoji="0" lang="it-IT" sz="14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a:t>
            </a:r>
            <a:endParaRPr kumimoji="0" lang="it-IT"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13" descr="http://www.prodottitipicidellumbria.it/images/formaggi_umbri.jpg"/>
          <p:cNvPicPr>
            <a:picLocks noChangeAspect="1" noChangeArrowheads="1"/>
          </p:cNvPicPr>
          <p:nvPr/>
        </p:nvPicPr>
        <p:blipFill>
          <a:blip r:embed="rId2" cstate="print"/>
          <a:srcRect/>
          <a:stretch>
            <a:fillRect/>
          </a:stretch>
        </p:blipFill>
        <p:spPr bwMode="auto">
          <a:xfrm>
            <a:off x="5220072" y="3856346"/>
            <a:ext cx="3024336" cy="1973326"/>
          </a:xfrm>
          <a:prstGeom prst="rect">
            <a:avLst/>
          </a:prstGeom>
          <a:noFill/>
        </p:spPr>
      </p:pic>
      <p:sp>
        <p:nvSpPr>
          <p:cNvPr id="26629" name="Rectangle 5"/>
          <p:cNvSpPr>
            <a:spLocks noChangeArrowheads="1"/>
          </p:cNvSpPr>
          <p:nvPr/>
        </p:nvSpPr>
        <p:spPr bwMode="auto">
          <a:xfrm>
            <a:off x="3275856" y="102404"/>
            <a:ext cx="489654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IL TARTUFO</a:t>
            </a:r>
            <a:endParaRPr kumimoji="0" lang="it-IT" sz="1400" b="0" i="0" u="none" strike="noStrike" cap="none" normalizeH="0" baseline="0" dirty="0" smtClean="0">
              <a:ln>
                <a:noFill/>
              </a:ln>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Comunemente per </a:t>
            </a:r>
            <a:r>
              <a:rPr kumimoji="0" lang="it-IT" sz="1400" b="1" i="0" u="none" strike="noStrike" cap="none" normalizeH="0" baseline="0" dirty="0" smtClean="0">
                <a:ln>
                  <a:noFill/>
                </a:ln>
                <a:effectLst/>
                <a:latin typeface="Arial" pitchFamily="34" charset="0"/>
                <a:ea typeface="Times New Roman" pitchFamily="18" charset="0"/>
                <a:cs typeface="Arial" pitchFamily="34" charset="0"/>
              </a:rPr>
              <a:t>tartufo</a:t>
            </a: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 si intende il solo corpo fruttifero ipogeo che viene individuato con l'aiuto di cani e raccolto a mano. Il tartufo è un alimento estremamente pregiato e ricercato, molto costoso.</a:t>
            </a:r>
            <a:endParaRPr kumimoji="0" lang="it-IT" sz="1400" b="0" i="0" u="none" strike="noStrike" cap="none" normalizeH="0" baseline="0" dirty="0" smtClean="0">
              <a:ln>
                <a:noFill/>
              </a:ln>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Arial" pitchFamily="34" charset="0"/>
                <a:ea typeface="Times New Roman" pitchFamily="18" charset="0"/>
                <a:cs typeface="Arial" pitchFamily="34" charset="0"/>
              </a:rPr>
              <a:t>I tartufi sono relativamente rari, in quanto la loro crescita dipende da fattori stagionali, oltre che ambientali. L'Italia è uno dei maggiori produttori mondiali ed esportatori di tartufi.</a:t>
            </a:r>
            <a:endParaRPr kumimoji="0" lang="it-IT" sz="1400" b="0" i="0" u="none" strike="noStrike" cap="none" normalizeH="0" baseline="0" dirty="0" smtClean="0">
              <a:ln>
                <a:noFill/>
              </a:ln>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pic>
        <p:nvPicPr>
          <p:cNvPr id="26628" name="Immagine 2" descr="http://www.prodottitipicidellumbria.it/images/tartufo.jpg"/>
          <p:cNvPicPr>
            <a:picLocks noChangeAspect="1" noChangeArrowheads="1"/>
          </p:cNvPicPr>
          <p:nvPr/>
        </p:nvPicPr>
        <p:blipFill>
          <a:blip r:embed="rId3" cstate="print"/>
          <a:srcRect/>
          <a:stretch>
            <a:fillRect/>
          </a:stretch>
        </p:blipFill>
        <p:spPr bwMode="auto">
          <a:xfrm>
            <a:off x="539552" y="404664"/>
            <a:ext cx="2381250" cy="1552575"/>
          </a:xfrm>
          <a:prstGeom prst="rect">
            <a:avLst/>
          </a:prstGeom>
          <a:noFill/>
        </p:spPr>
      </p:pic>
      <p:sp>
        <p:nvSpPr>
          <p:cNvPr id="26630" name="Rectangle 6"/>
          <p:cNvSpPr>
            <a:spLocks noChangeArrowheads="1"/>
          </p:cNvSpPr>
          <p:nvPr/>
        </p:nvSpPr>
        <p:spPr bwMode="auto">
          <a:xfrm>
            <a:off x="539552" y="1988840"/>
            <a:ext cx="6480720"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In Umbria, il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Tartufo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costituisce sicuramente la parte predominante di tutta la cucina regionale e dell'economia umbra. Circa l'80% di tutto il prodotto nazionale viene lavorato, confezionato e commercializzato in Umbria e precisamente all'interno di una specie di triangolo geografico delimitato alla base dal percorso del fiume Nera ed agli angoli dalle città di Terni, Spoleto e Norcia. All'interno di tale triangolo infatti sono insediate le maggiori industrie conserviere del settore tra cui quella nota come la "multinazionale del tartufo", che da sola lavora circa il 65-70% del prodotto complessivo. Le due varietà più rinomate di tartufo sono il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Tartufo Nero di Norcia</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e il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Tartufo Bianco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mentre i tipi minori di tartufo sono il Tartufo Estivo o </a:t>
            </a:r>
            <a:r>
              <a:rPr kumimoji="0" lang="it-IT" sz="900" b="0"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Scorzone</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ed il Bianchetto, che abbondano ma sono meno adatti ad un consumo tal quali; in compenso possono essere utilizzati per buoni prodotti tartufati come l'olio, le paste alimentari, le creme, i paté, i formaggi, i liquori.</a:t>
            </a:r>
            <a:endParaRPr kumimoji="0" lang="it-IT" sz="1800" b="0" i="0" u="none" strike="noStrike" cap="none" normalizeH="0" baseline="0" dirty="0" smtClean="0">
              <a:ln>
                <a:noFill/>
              </a:ln>
              <a:solidFill>
                <a:schemeClr val="tx1"/>
              </a:solidFill>
              <a:effectLst/>
              <a:latin typeface="Arial" pitchFamily="34" charset="0"/>
            </a:endParaRPr>
          </a:p>
        </p:txBody>
      </p:sp>
      <p:sp>
        <p:nvSpPr>
          <p:cNvPr id="6" name="Rettangolo 5"/>
          <p:cNvSpPr/>
          <p:nvPr/>
        </p:nvSpPr>
        <p:spPr>
          <a:xfrm>
            <a:off x="539552" y="3284984"/>
            <a:ext cx="7920880" cy="3323987"/>
          </a:xfrm>
          <a:prstGeom prst="rect">
            <a:avLst/>
          </a:prstGeom>
        </p:spPr>
        <p:txBody>
          <a:bodyPr wrap="square">
            <a:spAutoFit/>
          </a:bodyPr>
          <a:lstStyle/>
          <a:p>
            <a:pPr lvl="0" algn="just" fontAlgn="base">
              <a:spcBef>
                <a:spcPct val="0"/>
              </a:spcBef>
              <a:spcAft>
                <a:spcPct val="0"/>
              </a:spcAft>
            </a:pPr>
            <a:r>
              <a:rPr lang="it-IT" sz="1400" dirty="0" smtClean="0">
                <a:latin typeface="Arial" pitchFamily="34" charset="0"/>
                <a:ea typeface="Times New Roman" pitchFamily="18" charset="0"/>
                <a:cs typeface="Arial" pitchFamily="34" charset="0"/>
              </a:rPr>
              <a:t>I FORMAGGI</a:t>
            </a:r>
          </a:p>
          <a:p>
            <a:pPr lvl="0" algn="just" fontAlgn="base">
              <a:spcBef>
                <a:spcPct val="0"/>
              </a:spcBef>
              <a:spcAft>
                <a:spcPct val="0"/>
              </a:spcAft>
            </a:pPr>
            <a:r>
              <a:rPr lang="it-IT" sz="1400" dirty="0" smtClean="0">
                <a:latin typeface="Arial" pitchFamily="34" charset="0"/>
                <a:ea typeface="Times New Roman" pitchFamily="18" charset="0"/>
                <a:cs typeface="Arial" pitchFamily="34" charset="0"/>
              </a:rPr>
              <a:t>L’Umbria vanta antiche tradizioni sia per quanto riguarda la pastorizia che la caseificazione. Infatti già Plinio il Vecchio (1° secolo d.C.) nella </a:t>
            </a:r>
            <a:r>
              <a:rPr lang="it-IT" sz="1400" i="1" dirty="0" smtClean="0">
                <a:latin typeface="Arial" pitchFamily="34" charset="0"/>
                <a:ea typeface="Times New Roman" pitchFamily="18" charset="0"/>
                <a:cs typeface="Arial" pitchFamily="34" charset="0"/>
              </a:rPr>
              <a:t>Storia Naturale</a:t>
            </a:r>
            <a:r>
              <a:rPr lang="it-IT" sz="1400" dirty="0" smtClean="0">
                <a:latin typeface="Arial" pitchFamily="34" charset="0"/>
                <a:ea typeface="Times New Roman" pitchFamily="18" charset="0"/>
                <a:cs typeface="Arial" pitchFamily="34" charset="0"/>
              </a:rPr>
              <a:t>, parlando della qualità e della provenienza dei vari formaggi conosciuti a Roma, cita il </a:t>
            </a:r>
            <a:r>
              <a:rPr lang="it-IT" sz="1400" b="1" dirty="0" smtClean="0">
                <a:latin typeface="Arial" pitchFamily="34" charset="0"/>
                <a:ea typeface="Times New Roman" pitchFamily="18" charset="0"/>
                <a:cs typeface="Arial" pitchFamily="34" charset="0"/>
              </a:rPr>
              <a:t>pecorino umbro</a:t>
            </a:r>
            <a:r>
              <a:rPr lang="it-IT" sz="1400" dirty="0" smtClean="0">
                <a:latin typeface="Arial" pitchFamily="34" charset="0"/>
                <a:ea typeface="Times New Roman" pitchFamily="18" charset="0"/>
                <a:cs typeface="Arial" pitchFamily="34" charset="0"/>
              </a:rPr>
              <a:t> con l’appellativo di </a:t>
            </a:r>
            <a:r>
              <a:rPr lang="it-IT" sz="1400" i="1" dirty="0" err="1" smtClean="0">
                <a:latin typeface="Arial" pitchFamily="34" charset="0"/>
                <a:ea typeface="Times New Roman" pitchFamily="18" charset="0"/>
                <a:cs typeface="Arial" pitchFamily="34" charset="0"/>
              </a:rPr>
              <a:t>sansinate</a:t>
            </a:r>
            <a:r>
              <a:rPr lang="it-IT" sz="1400" dirty="0" smtClean="0">
                <a:latin typeface="Arial" pitchFamily="34" charset="0"/>
                <a:ea typeface="Times New Roman" pitchFamily="18" charset="0"/>
                <a:cs typeface="Arial" pitchFamily="34" charset="0"/>
              </a:rPr>
              <a:t>.</a:t>
            </a:r>
            <a:endParaRPr lang="it-IT" sz="1400" dirty="0" smtClean="0">
              <a:latin typeface="Arial" pitchFamily="34" charset="0"/>
              <a:ea typeface="Times New Roman" pitchFamily="18" charset="0"/>
            </a:endParaRPr>
          </a:p>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Nei caseifici umbri si può notare con quale cura vengono trattate le forme di formaggio, usando le più moderne tecnologie ma, al contempo, rispettando le vecchie tradizioni con l’utilizzo di ingredienti naturali e adottando antichi gesti rituali, quale ad esempio la movimentazione manuale delle forme di formaggio.</a:t>
            </a:r>
            <a:endParaRPr lang="it-IT" sz="1400" dirty="0" smtClean="0">
              <a:latin typeface="Arial" pitchFamily="34" charset="0"/>
              <a:ea typeface="Times New Roman" pitchFamily="18" charset="0"/>
            </a:endParaRPr>
          </a:p>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In questa regione, data la scarsa presenza di pianura, primeggiano i formaggi di pecora.</a:t>
            </a:r>
            <a:endParaRPr lang="it-IT" sz="1400" dirty="0" smtClean="0">
              <a:latin typeface="Arial" pitchFamily="34" charset="0"/>
              <a:ea typeface="Times New Roman" pitchFamily="18" charset="0"/>
            </a:endParaRPr>
          </a:p>
          <a:p>
            <a:pPr lvl="0" algn="just" eaLnBrk="0" fontAlgn="base" hangingPunct="0">
              <a:spcBef>
                <a:spcPct val="0"/>
              </a:spcBef>
              <a:spcAft>
                <a:spcPct val="0"/>
              </a:spcAft>
            </a:pPr>
            <a:r>
              <a:rPr lang="it-IT" sz="1400" dirty="0" smtClean="0">
                <a:latin typeface="Arial" pitchFamily="34" charset="0"/>
                <a:ea typeface="Times New Roman" pitchFamily="18" charset="0"/>
                <a:cs typeface="Arial" pitchFamily="34" charset="0"/>
              </a:rPr>
              <a:t>La cittadina di Norcia, famosa in tutto il mondo per la produzione di tartufi, propone gran parte dell’offerta di formaggi della regione con il suo Pecorino e la ricotta salata, oltre alla caciotta al Tartufo, prodotto tipico dei boschi umbri. Tra i formaggi dolci a pasta morbida, si segnala il </a:t>
            </a:r>
            <a:r>
              <a:rPr lang="it-IT" sz="1400" dirty="0" err="1" smtClean="0">
                <a:latin typeface="Arial" pitchFamily="34" charset="0"/>
                <a:ea typeface="Times New Roman" pitchFamily="18" charset="0"/>
                <a:cs typeface="Arial" pitchFamily="34" charset="0"/>
              </a:rPr>
              <a:t>Ravaggiolo</a:t>
            </a:r>
            <a:r>
              <a:rPr lang="it-IT" sz="1400" dirty="0" smtClean="0">
                <a:latin typeface="Arial" pitchFamily="34" charset="0"/>
                <a:ea typeface="Times New Roman" pitchFamily="18" charset="0"/>
                <a:cs typeface="Arial" pitchFamily="34" charset="0"/>
              </a:rPr>
              <a:t> Umbro, prodotto nei primi sei mesi dell'anno e consumato fresco dopo averlo fatto riposare per qualche giorno in foglie di felce. </a:t>
            </a:r>
            <a:endParaRPr lang="it-IT" sz="1400"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amond(in)">
                                      <p:cBhvr>
                                        <p:cTn id="7"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prodottitipicidellumbria.it/images/20d91b8cee6076f9e4be055228cdbf75.pn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88024" y="692696"/>
            <a:ext cx="3384376" cy="2304256"/>
          </a:xfrm>
          <a:prstGeom prst="rect">
            <a:avLst/>
          </a:prstGeom>
          <a:noFill/>
          <a:ln>
            <a:noFill/>
          </a:ln>
        </p:spPr>
      </p:pic>
      <p:sp>
        <p:nvSpPr>
          <p:cNvPr id="25601" name="Rectangle 1"/>
          <p:cNvSpPr>
            <a:spLocks noChangeArrowheads="1"/>
          </p:cNvSpPr>
          <p:nvPr/>
        </p:nvSpPr>
        <p:spPr bwMode="auto">
          <a:xfrm>
            <a:off x="539552" y="68764"/>
            <a:ext cx="792088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effectLst/>
                <a:latin typeface="Arial" pitchFamily="34" charset="0"/>
                <a:ea typeface="Times New Roman" pitchFamily="18" charset="0"/>
                <a:cs typeface="Arial" pitchFamily="34" charset="0"/>
              </a:rPr>
              <a:t>I SALUMI</a:t>
            </a: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 molti e variati, prodotti in questa regione ben rappresentano lo spirito e l'arte della buona tavola umbra, di cui Norcia rappresenta un centro importante di antiche tradizioni gastronomiche.</a:t>
            </a:r>
            <a:endParaRPr kumimoji="0" lang="it-IT" sz="1600" b="0" i="0" u="none" strike="noStrike" cap="none" normalizeH="0" baseline="0" dirty="0" smtClean="0">
              <a:ln>
                <a:noFill/>
              </a:ln>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Infatti, i lavoratori del maiale vengono chiamati "norcini" - secondo una tradizione che risale addirittura all'epoca romana - perché da sempre vengono da Norcia e dalla zona circostante. </a:t>
            </a:r>
            <a:r>
              <a:rPr lang="it-IT" sz="1600" dirty="0" smtClean="0">
                <a:latin typeface="Arial" pitchFamily="34" charset="0"/>
                <a:ea typeface="Times New Roman" pitchFamily="18" charset="0"/>
                <a:cs typeface="Arial" pitchFamily="34" charset="0"/>
              </a:rPr>
              <a:t>N</a:t>
            </a: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el territorio</a:t>
            </a:r>
            <a:r>
              <a:rPr lang="it-IT" sz="1600" dirty="0" smtClean="0">
                <a:latin typeface="Arial" pitchFamily="34" charset="0"/>
                <a:ea typeface="Times New Roman" pitchFamily="18" charset="0"/>
              </a:rPr>
              <a:t> </a:t>
            </a: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alligna anche il cinghiale (la cui moltiplicazione consente oggi di affiancare gustosi insaccati di cinghiale a quelli tradizionali di maiale).</a:t>
            </a:r>
            <a:endParaRPr kumimoji="0" lang="it-IT" sz="1600" b="0" i="0" u="none" strike="noStrike" cap="none" normalizeH="0" baseline="0" dirty="0" smtClean="0">
              <a:ln>
                <a:noFill/>
              </a:ln>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Il capocollo risulta molto apprezzato per il suo gusto saporito e la tipica marezzatura della carne. Nell’alta Valle del Tevere si chiama </a:t>
            </a:r>
            <a:r>
              <a:rPr kumimoji="0" lang="it-IT" sz="1600" b="0" i="0" u="none" strike="noStrike" cap="none" normalizeH="0" baseline="0" dirty="0" err="1" smtClean="0">
                <a:ln>
                  <a:noFill/>
                </a:ln>
                <a:effectLst/>
                <a:latin typeface="Arial" pitchFamily="34" charset="0"/>
                <a:ea typeface="Times New Roman" pitchFamily="18" charset="0"/>
                <a:cs typeface="Arial" pitchFamily="34" charset="0"/>
              </a:rPr>
              <a:t>scalmarita</a:t>
            </a: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 e nelle regioni limitrofe è possibile trovare un prodotto del tutto simile ma conosciuto col nome di coppa. La particolarità del capocollo umbro risiede nel processo di preparazione che prevede innanzitutto la salatura e </a:t>
            </a:r>
            <a:r>
              <a:rPr kumimoji="0" lang="it-IT" sz="1600" b="0" i="0" u="none" strike="noStrike" cap="none" normalizeH="0" baseline="0" dirty="0" err="1" smtClean="0">
                <a:ln>
                  <a:noFill/>
                </a:ln>
                <a:effectLst/>
                <a:latin typeface="Arial" pitchFamily="34" charset="0"/>
                <a:ea typeface="Times New Roman" pitchFamily="18" charset="0"/>
                <a:cs typeface="Arial" pitchFamily="34" charset="0"/>
              </a:rPr>
              <a:t>pepatura</a:t>
            </a: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 abbondante e, successivamente, la fase di aromatizzazione con il coriandolo. </a:t>
            </a:r>
            <a:endParaRPr kumimoji="0" lang="it-IT" sz="1600" b="0" i="0" u="none" strike="noStrike" cap="none" normalizeH="0" baseline="0" dirty="0" smtClean="0">
              <a:ln>
                <a:noFill/>
              </a:ln>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La coppa o coppa di testa è uno dei prodotti più tipici dell’Umbria, dal sapore speziato e aromatico. La sua preparazione prevede la bollitura delle parti meno nobili del maiale ma ricche di collagene e cartilagini come la testa, l’orecchio, il nasello e il muso. Grazie alla lunga cottura e all’aggiunta successiva di vari aromi come sale, pepe, pinoli, uva sultanina, bucce di arancia e di limone si ottiene un insaccato particolarmente appetitoso e ricercato. </a:t>
            </a:r>
            <a:endParaRPr kumimoji="0" lang="it-IT" sz="1600" b="0" i="0" u="none" strike="noStrike" cap="none" normalizeH="0" baseline="0" dirty="0" smtClean="0">
              <a:ln>
                <a:noFill/>
              </a:ln>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effectLst/>
                <a:latin typeface="Arial" pitchFamily="34" charset="0"/>
                <a:ea typeface="Times New Roman" pitchFamily="18" charset="0"/>
                <a:cs typeface="Arial" pitchFamily="34" charset="0"/>
              </a:rPr>
              <a:t>Realizzato in tutta la regione, il prosciutto nostrano umbro rappresenta il prodotto più diffuso della norcineria locale. Con caratteristiche simili al prosciutto di Norcia, il nostrano viene realizzato con cosci di suino pesante (più di 150 kg.) in alcuni casi alimentato a ghianda. Di grande dimensione e con forma a pera senza zampini, il coscio viene salato a secco con l’aggiunta di pepe e aglio schiacciato. </a:t>
            </a:r>
            <a:endParaRPr kumimoji="0" lang="it-IT" sz="16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Immagine 5" descr="http://www.prodottitipicidellumbria.it/images/piana%20di%20castelluccio.jpg"/>
          <p:cNvPicPr>
            <a:picLocks noChangeAspect="1" noChangeArrowheads="1"/>
          </p:cNvPicPr>
          <p:nvPr/>
        </p:nvPicPr>
        <p:blipFill>
          <a:blip r:embed="rId2" cstate="print"/>
          <a:srcRect/>
          <a:stretch>
            <a:fillRect/>
          </a:stretch>
        </p:blipFill>
        <p:spPr bwMode="auto">
          <a:xfrm>
            <a:off x="5868144" y="2924944"/>
            <a:ext cx="2847975" cy="2133600"/>
          </a:xfrm>
          <a:prstGeom prst="rect">
            <a:avLst/>
          </a:prstGeom>
          <a:noFill/>
        </p:spPr>
      </p:pic>
      <p:sp>
        <p:nvSpPr>
          <p:cNvPr id="54274" name="Rectangle 2"/>
          <p:cNvSpPr>
            <a:spLocks noChangeArrowheads="1"/>
          </p:cNvSpPr>
          <p:nvPr/>
        </p:nvSpPr>
        <p:spPr bwMode="auto">
          <a:xfrm>
            <a:off x="395536" y="229871"/>
            <a:ext cx="8424936"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LEGUMI</a:t>
            </a:r>
            <a:endParaRPr kumimoji="0" lang="it-IT" sz="28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Arial" pitchFamily="34" charset="0"/>
                <a:ea typeface="Times New Roman" pitchFamily="18" charset="0"/>
                <a:cs typeface="Arial" pitchFamily="34" charset="0"/>
              </a:rPr>
              <a:t>Con il termine legumi si intendono i semi commestibili delle piante appartenenti alla famiglia delle leguminose (papilionacee), che possono essere consumati  allo stato fresco, secco, surgelati e conservati. Le leguminose più usate sono: le lenticchie, i fagioli, i piselli, le fave, i ceci.</a:t>
            </a:r>
            <a:endParaRPr kumimoji="0" lang="it-IT" sz="1200" b="0" i="0" u="none" strike="noStrike" cap="none" normalizeH="0" baseline="0" dirty="0" smtClean="0">
              <a:ln>
                <a:noFill/>
              </a:ln>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effectLst/>
                <a:latin typeface="Arial" pitchFamily="34" charset="0"/>
                <a:ea typeface="Times New Roman" pitchFamily="18" charset="0"/>
                <a:cs typeface="Arial" pitchFamily="34" charset="0"/>
              </a:rPr>
              <a:t>Parlando di legumi in Umbria, non si può non menzionare subito la </a:t>
            </a:r>
            <a:r>
              <a:rPr kumimoji="0" lang="it-IT" sz="1200" b="1" i="0" u="none" strike="noStrike" cap="none" normalizeH="0" baseline="0" dirty="0" smtClean="0">
                <a:ln>
                  <a:noFill/>
                </a:ln>
                <a:effectLst/>
                <a:latin typeface="Arial" pitchFamily="34" charset="0"/>
                <a:ea typeface="Times New Roman" pitchFamily="18" charset="0"/>
                <a:cs typeface="Arial" pitchFamily="34" charset="0"/>
              </a:rPr>
              <a:t>Lenticchia di </a:t>
            </a:r>
            <a:r>
              <a:rPr kumimoji="0" lang="it-IT" sz="1200" b="1" i="0" u="none" strike="noStrike" cap="none" normalizeH="0" baseline="0" dirty="0" err="1" smtClean="0">
                <a:ln>
                  <a:noFill/>
                </a:ln>
                <a:effectLst/>
                <a:latin typeface="Arial" pitchFamily="34" charset="0"/>
                <a:ea typeface="Times New Roman" pitchFamily="18" charset="0"/>
                <a:cs typeface="Arial" pitchFamily="34" charset="0"/>
              </a:rPr>
              <a:t>Castelluccio</a:t>
            </a:r>
            <a:r>
              <a:rPr kumimoji="0" lang="it-IT" sz="1200" b="0" i="0" u="none" strike="noStrike" cap="none" normalizeH="0" baseline="0" dirty="0" smtClean="0">
                <a:ln>
                  <a:noFill/>
                </a:ln>
                <a:effectLst/>
                <a:latin typeface="Arial" pitchFamily="34" charset="0"/>
                <a:ea typeface="Times New Roman" pitchFamily="18" charset="0"/>
                <a:cs typeface="Arial" pitchFamily="34" charset="0"/>
              </a:rPr>
              <a:t>. La </a:t>
            </a:r>
            <a:r>
              <a:rPr kumimoji="0" lang="it-IT" sz="1200" b="1" i="0" u="none" strike="noStrike" cap="none" normalizeH="0" baseline="0" dirty="0" smtClean="0">
                <a:ln>
                  <a:noFill/>
                </a:ln>
                <a:effectLst/>
                <a:latin typeface="Arial" pitchFamily="34" charset="0"/>
                <a:ea typeface="Times New Roman" pitchFamily="18" charset="0"/>
                <a:cs typeface="Arial" pitchFamily="34" charset="0"/>
              </a:rPr>
              <a:t>Piana di </a:t>
            </a:r>
            <a:r>
              <a:rPr kumimoji="0" lang="it-IT" sz="1200" b="1" i="0" u="none" strike="noStrike" cap="none" normalizeH="0" baseline="0" dirty="0" err="1" smtClean="0">
                <a:ln>
                  <a:noFill/>
                </a:ln>
                <a:effectLst/>
                <a:latin typeface="Arial" pitchFamily="34" charset="0"/>
                <a:ea typeface="Times New Roman" pitchFamily="18" charset="0"/>
                <a:cs typeface="Arial" pitchFamily="34" charset="0"/>
              </a:rPr>
              <a:t>Castelluccio</a:t>
            </a:r>
            <a:r>
              <a:rPr kumimoji="0" lang="it-IT" sz="1200" b="0" i="0" u="none" strike="noStrike" cap="none" normalizeH="0" baseline="0" dirty="0" smtClean="0">
                <a:ln>
                  <a:noFill/>
                </a:ln>
                <a:effectLst/>
                <a:latin typeface="Arial" pitchFamily="34" charset="0"/>
                <a:ea typeface="Times New Roman" pitchFamily="18" charset="0"/>
                <a:cs typeface="Arial" pitchFamily="34" charset="0"/>
              </a:rPr>
              <a:t>, che quando si trova in fioritura è un vero spettacolo della natura, ha per sfondo i leggendari e misteriosi Monti Sibillini ed è situata com'è a 1300 metri sul livello del mare in mezzo all'Appennino Centrale. La strada che punta dritto verso lo sperone di </a:t>
            </a:r>
            <a:r>
              <a:rPr kumimoji="0" lang="it-IT" sz="1200" b="0" i="0" u="none" strike="noStrike" cap="none" normalizeH="0" baseline="0" dirty="0" err="1" smtClean="0">
                <a:ln>
                  <a:noFill/>
                </a:ln>
                <a:effectLst/>
                <a:latin typeface="Arial" pitchFamily="34" charset="0"/>
                <a:ea typeface="Times New Roman" pitchFamily="18" charset="0"/>
                <a:cs typeface="Arial" pitchFamily="34" charset="0"/>
              </a:rPr>
              <a:t>Castelluccio</a:t>
            </a:r>
            <a:r>
              <a:rPr kumimoji="0" lang="it-IT" sz="1200" b="0" i="0" u="none" strike="noStrike" cap="none" normalizeH="0" baseline="0" dirty="0" smtClean="0">
                <a:ln>
                  <a:noFill/>
                </a:ln>
                <a:effectLst/>
                <a:latin typeface="Arial" pitchFamily="34" charset="0"/>
                <a:ea typeface="Times New Roman" pitchFamily="18" charset="0"/>
                <a:cs typeface="Arial" pitchFamily="34" charset="0"/>
              </a:rPr>
              <a:t> passa al centro della pianura che produce le lenticchie più rinomate d'Italia, famose per la loro delicatezza, per le loro dimensioni (il loro diametro è di appena 2 mm) e per la lunga conservabilità. La coltivazione è sempre stata </a:t>
            </a:r>
            <a:r>
              <a:rPr kumimoji="0" lang="it-IT" sz="1200" b="1" i="0" u="none" strike="noStrike" cap="none" normalizeH="0" baseline="0" dirty="0" smtClean="0">
                <a:ln>
                  <a:noFill/>
                </a:ln>
                <a:effectLst/>
                <a:latin typeface="Arial" pitchFamily="34" charset="0"/>
                <a:ea typeface="Times New Roman" pitchFamily="18" charset="0"/>
                <a:cs typeface="Arial" pitchFamily="34" charset="0"/>
              </a:rPr>
              <a:t>biologica</a:t>
            </a:r>
            <a:r>
              <a:rPr kumimoji="0" lang="it-IT" sz="1200" b="0" i="0" u="none" strike="noStrike" cap="none" normalizeH="0" baseline="0" dirty="0" smtClean="0">
                <a:ln>
                  <a:noFill/>
                </a:ln>
                <a:effectLst/>
                <a:latin typeface="Arial" pitchFamily="34" charset="0"/>
                <a:ea typeface="Times New Roman" pitchFamily="18" charset="0"/>
                <a:cs typeface="Arial" pitchFamily="34" charset="0"/>
              </a:rPr>
              <a:t>, per tradizione secolare, che non è mai stata cambiata: sul terreno collinare della valle, ricco di argilla, a rotazione, un anno lenticchie, un altro frumento e un terzo pascolo. Poi si ricomincia. Questo sistema non conosce soluzioni di continuità e consente di non sfruttare troppo la terra. Il non impiego di prodotti chimici e la lavorazione, che viene effettuata prevalentemente a mano, giustificano il prezzo elevato delle vere lenticchie di </a:t>
            </a:r>
            <a:r>
              <a:rPr kumimoji="0" lang="it-IT" sz="1200" b="0" i="0" u="none" strike="noStrike" cap="none" normalizeH="0" baseline="0" dirty="0" err="1" smtClean="0">
                <a:ln>
                  <a:noFill/>
                </a:ln>
                <a:effectLst/>
                <a:latin typeface="Arial" pitchFamily="34" charset="0"/>
                <a:ea typeface="Times New Roman" pitchFamily="18" charset="0"/>
                <a:cs typeface="Arial" pitchFamily="34" charset="0"/>
              </a:rPr>
              <a:t>Castelluccio</a:t>
            </a:r>
            <a:r>
              <a:rPr kumimoji="0" lang="it-IT" sz="1200" b="0" i="0" u="none" strike="noStrike" cap="none" normalizeH="0" baseline="0" dirty="0" smtClean="0">
                <a:ln>
                  <a:noFill/>
                </a:ln>
                <a:effectLst/>
                <a:latin typeface="Arial" pitchFamily="34" charset="0"/>
                <a:ea typeface="Times New Roman" pitchFamily="18" charset="0"/>
                <a:cs typeface="Arial" pitchFamily="34" charset="0"/>
              </a:rPr>
              <a:t>.</a:t>
            </a:r>
            <a:endParaRPr kumimoji="0" lang="it-IT" sz="1200" b="0" i="0" u="none" strike="noStrike" cap="none" normalizeH="0" baseline="0" dirty="0" smtClean="0">
              <a:ln>
                <a:noFill/>
              </a:ln>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
        <p:nvSpPr>
          <p:cNvPr id="54275" name="Rectangle 3"/>
          <p:cNvSpPr>
            <a:spLocks noChangeArrowheads="1"/>
          </p:cNvSpPr>
          <p:nvPr/>
        </p:nvSpPr>
        <p:spPr bwMode="auto">
          <a:xfrm>
            <a:off x="323528" y="3717032"/>
            <a:ext cx="6480720" cy="258532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Magari meno famosa di quella di </a:t>
            </a:r>
            <a:r>
              <a:rPr kumimoji="0" lang="it-IT" sz="900" b="0"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Castelluccio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ma  altrettanto prelibata, la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Lenticchia di </a:t>
            </a:r>
            <a:r>
              <a:rPr kumimoji="0" lang="it-IT" sz="900" b="1"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Colfiorito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è piccola, colorata (va dal giallo al verde al rosso) e soprattutto tenera,  tanto da non avere bisogno di ammollo prima della cottura, che avviene  in tempi piuttosto rapidi. Anche in questo caso sono le condizioni climatiche e  le caratteristiche particolari dell'altopiano di </a:t>
            </a:r>
            <a:r>
              <a:rPr kumimoji="0" lang="it-IT" sz="900" b="0"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Colfiorito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dove il terreno è fertile grazie alla presenza del lago, a conferire grande  pregio qualitativo e tipicità al prodotto.</a:t>
            </a:r>
            <a:endParaRPr kumimoji="0" lang="it-IT"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Altri legumi tipici umbri sono: la </a:t>
            </a:r>
            <a:r>
              <a:rPr kumimoji="0" lang="it-IT" sz="900" b="1"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Fagiolina</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del lago Trasimeno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è una varietà locale di fagiolo dall’occhio (</a:t>
            </a:r>
            <a:r>
              <a:rPr kumimoji="0" lang="it-IT" sz="900" b="0" i="1"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Vigna </a:t>
            </a:r>
            <a:r>
              <a:rPr kumimoji="0" lang="it-IT" sz="900" b="0" i="1"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unguiculata</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La specie viene coltivata da tempo immemorabile intorno al Lago Trasimeno (Perugia), nei terreni di fondovalle più umidi, ideali per l’ottenimento di un prodotto di eccellente qualità. A partire dagli anni Sessanta la </a:t>
            </a:r>
            <a:r>
              <a:rPr kumimoji="0" lang="it-IT" sz="900" b="0"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fagiolina</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è andata progressivamente scomparendo finché, negli anni Novanta, ha rischiato di estinguersi, rimanendo confinata in pochissimi orti familiari. Recentemente grazie all’impegno di alcuni agricoltori, della Facoltà di Agraria di Perugia e della Comunità Montana Trasimeno – Medio Tevere, la coltivazione di questo legume ha conosciuto un nuovo impulso tanto che nell’agosto 2002 è nato il Consorzio </a:t>
            </a:r>
            <a:r>
              <a:rPr kumimoji="0" lang="it-IT" sz="900" b="0"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Fagiolina</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del Lago Trasimeno, che si propone di tutelare e promuovere il prodotto.</a:t>
            </a:r>
            <a:endParaRPr kumimoji="0" lang="it-IT"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Il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Fagiolo di Cave di Foligno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una frazione situata sulla riva destra del Topino a 218 metri di altitudine. Qui si coltiva da più di un secolo un fagiolo con habitus di crescita a sviluppo determinato. La semina è eseguita subito dopo la mietitura e la raccolta poco prima della nuova semina del frumento.</a:t>
            </a:r>
            <a:endParaRPr kumimoji="0" lang="it-IT"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Il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Cece</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precisamente in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Cece Piccino</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selezionato riscoprendo una </a:t>
            </a:r>
            <a:r>
              <a:rPr kumimoji="0" lang="it-IT" sz="900" b="0" i="0" u="none" strike="noStrike" cap="none" normalizeH="0" baseline="0" dirty="0" err="1" smtClean="0">
                <a:ln>
                  <a:noFill/>
                </a:ln>
                <a:solidFill>
                  <a:srgbClr val="444455"/>
                </a:solidFill>
                <a:effectLst/>
                <a:latin typeface="Arial" pitchFamily="34" charset="0"/>
                <a:ea typeface="Times New Roman" pitchFamily="18" charset="0"/>
                <a:cs typeface="Arial" pitchFamily="34" charset="0"/>
              </a:rPr>
              <a:t>coltivatura</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tipica della Valle Umbra Sud, caratterizzata da un seme piccolo, particolarmente gustoso, che non si sbuccia durante la cottura.</a:t>
            </a:r>
            <a:endParaRPr kumimoji="0" lang="it-IT"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La </a:t>
            </a:r>
            <a:r>
              <a:rPr kumimoji="0" lang="it-IT" sz="900" b="1"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cicerchia</a:t>
            </a:r>
            <a:r>
              <a:rPr kumimoji="0" lang="it-IT" sz="900" b="0" i="0" u="none" strike="noStrike" cap="none" normalizeH="0" baseline="0" dirty="0" smtClean="0">
                <a:ln>
                  <a:noFill/>
                </a:ln>
                <a:solidFill>
                  <a:srgbClr val="444455"/>
                </a:solidFill>
                <a:effectLst/>
                <a:latin typeface="Arial" pitchFamily="34" charset="0"/>
                <a:ea typeface="Times New Roman" pitchFamily="18" charset="0"/>
                <a:cs typeface="Arial" pitchFamily="34" charset="0"/>
              </a:rPr>
              <a:t> è una leguminosa molto simile al cece,  anche come sapore, e fino ai primi anni Sessanta è stata per molte  famiglie contadine una delle risorse fondamentali durante i lunghi e  freddi mesi invernali</a:t>
            </a:r>
            <a:endParaRPr kumimoji="0" lang="it-IT"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8" descr="Immagine correlata"/>
          <p:cNvPicPr>
            <a:picLocks noChangeAspect="1" noChangeArrowheads="1"/>
          </p:cNvPicPr>
          <p:nvPr/>
        </p:nvPicPr>
        <p:blipFill>
          <a:blip r:embed="rId2" cstate="print"/>
          <a:srcRect/>
          <a:stretch>
            <a:fillRect/>
          </a:stretch>
        </p:blipFill>
        <p:spPr bwMode="auto">
          <a:xfrm rot="20828206">
            <a:off x="666638" y="4069288"/>
            <a:ext cx="1369985" cy="1296144"/>
          </a:xfrm>
          <a:prstGeom prst="rect">
            <a:avLst/>
          </a:prstGeom>
          <a:noFill/>
        </p:spPr>
      </p:pic>
      <p:pic>
        <p:nvPicPr>
          <p:cNvPr id="21" name="Picture 10" descr="Risultati immagini per piatti tipici umbri"/>
          <p:cNvPicPr>
            <a:picLocks noChangeAspect="1" noChangeArrowheads="1"/>
          </p:cNvPicPr>
          <p:nvPr/>
        </p:nvPicPr>
        <p:blipFill>
          <a:blip r:embed="rId3" cstate="print"/>
          <a:srcRect/>
          <a:stretch>
            <a:fillRect/>
          </a:stretch>
        </p:blipFill>
        <p:spPr bwMode="auto">
          <a:xfrm>
            <a:off x="1979712" y="3501008"/>
            <a:ext cx="1872208" cy="1359223"/>
          </a:xfrm>
          <a:prstGeom prst="rect">
            <a:avLst/>
          </a:prstGeom>
          <a:noFill/>
        </p:spPr>
      </p:pic>
      <p:pic>
        <p:nvPicPr>
          <p:cNvPr id="10" name="Immagin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44208" y="1772816"/>
            <a:ext cx="2426568" cy="1617712"/>
          </a:xfrm>
          <a:prstGeom prst="rect">
            <a:avLst/>
          </a:prstGeom>
        </p:spPr>
      </p:pic>
      <p:sp>
        <p:nvSpPr>
          <p:cNvPr id="2" name="CasellaDiTesto 1"/>
          <p:cNvSpPr txBox="1"/>
          <p:nvPr/>
        </p:nvSpPr>
        <p:spPr>
          <a:xfrm>
            <a:off x="467544" y="404664"/>
            <a:ext cx="7920880" cy="1200329"/>
          </a:xfrm>
          <a:prstGeom prst="rect">
            <a:avLst/>
          </a:prstGeom>
          <a:noFill/>
        </p:spPr>
        <p:txBody>
          <a:bodyPr wrap="square" rtlCol="0">
            <a:spAutoFit/>
          </a:bodyPr>
          <a:lstStyle/>
          <a:p>
            <a:r>
              <a:rPr lang="it-IT" dirty="0" smtClean="0"/>
              <a:t>NATURALMENTE CON TUTTE QUESTE PRELIBATEZZE LA TRADIZIONE </a:t>
            </a:r>
          </a:p>
          <a:p>
            <a:r>
              <a:rPr lang="it-IT" dirty="0" smtClean="0"/>
              <a:t>POPOLARE NON POTEVA CHE INVENTARSI FANTASTICI PIATTI SAPORITI E SUCCULENTI … a seguire solo una piccola carrellata di esempi culinari veramente unici ed inimitabili</a:t>
            </a:r>
            <a:endParaRPr lang="it-IT" dirty="0"/>
          </a:p>
        </p:txBody>
      </p:sp>
      <p:sp>
        <p:nvSpPr>
          <p:cNvPr id="4" name="Rettangolo 3"/>
          <p:cNvSpPr/>
          <p:nvPr/>
        </p:nvSpPr>
        <p:spPr>
          <a:xfrm>
            <a:off x="539552" y="1916832"/>
            <a:ext cx="1382173" cy="369332"/>
          </a:xfrm>
          <a:prstGeom prst="rect">
            <a:avLst/>
          </a:prstGeom>
        </p:spPr>
        <p:txBody>
          <a:bodyPr wrap="none">
            <a:spAutoFit/>
          </a:bodyPr>
          <a:lstStyle/>
          <a:p>
            <a:r>
              <a:rPr lang="it-IT" b="1" dirty="0" smtClean="0">
                <a:solidFill>
                  <a:srgbClr val="FF0000"/>
                </a:solidFill>
              </a:rPr>
              <a:t>ANTIPASTI</a:t>
            </a:r>
            <a:endParaRPr lang="it-IT" dirty="0"/>
          </a:p>
        </p:txBody>
      </p:sp>
      <p:pic>
        <p:nvPicPr>
          <p:cNvPr id="5" name="Immagin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79583">
            <a:off x="373468" y="2502706"/>
            <a:ext cx="2375202" cy="1445964"/>
          </a:xfrm>
          <a:prstGeom prst="rect">
            <a:avLst/>
          </a:prstGeom>
        </p:spPr>
      </p:pic>
      <p:pic>
        <p:nvPicPr>
          <p:cNvPr id="6" name="Immagin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674750">
            <a:off x="2205130" y="2313680"/>
            <a:ext cx="1955572" cy="1027351"/>
          </a:xfrm>
          <a:prstGeom prst="rect">
            <a:avLst/>
          </a:prstGeom>
        </p:spPr>
      </p:pic>
      <p:sp>
        <p:nvSpPr>
          <p:cNvPr id="7" name="Rettangolo 6"/>
          <p:cNvSpPr/>
          <p:nvPr/>
        </p:nvSpPr>
        <p:spPr>
          <a:xfrm>
            <a:off x="6660232" y="1340768"/>
            <a:ext cx="1746312" cy="369332"/>
          </a:xfrm>
          <a:prstGeom prst="rect">
            <a:avLst/>
          </a:prstGeom>
        </p:spPr>
        <p:txBody>
          <a:bodyPr wrap="none">
            <a:spAutoFit/>
          </a:bodyPr>
          <a:lstStyle/>
          <a:p>
            <a:r>
              <a:rPr lang="it-IT" b="1" dirty="0" smtClean="0">
                <a:solidFill>
                  <a:srgbClr val="FF0000"/>
                </a:solidFill>
              </a:rPr>
              <a:t>PRIMI PIATTI </a:t>
            </a:r>
            <a:endParaRPr lang="it-IT" dirty="0"/>
          </a:p>
        </p:txBody>
      </p:sp>
      <p:sp>
        <p:nvSpPr>
          <p:cNvPr id="8" name="Rettangolo 7"/>
          <p:cNvSpPr/>
          <p:nvPr/>
        </p:nvSpPr>
        <p:spPr>
          <a:xfrm>
            <a:off x="4355976" y="1628800"/>
            <a:ext cx="2952328" cy="1754326"/>
          </a:xfrm>
          <a:prstGeom prst="rect">
            <a:avLst/>
          </a:prstGeom>
        </p:spPr>
        <p:txBody>
          <a:bodyPr wrap="square">
            <a:spAutoFit/>
          </a:bodyPr>
          <a:lstStyle/>
          <a:p>
            <a:r>
              <a:rPr lang="it-IT" dirty="0" smtClean="0">
                <a:solidFill>
                  <a:srgbClr val="002060"/>
                </a:solidFill>
              </a:rPr>
              <a:t>I nostri primi più famosi sono: tagliatelle al tartufo e pasta con pomodoro e salsiccia, magari di cinghiale  e, gli </a:t>
            </a:r>
            <a:r>
              <a:rPr lang="it-IT" dirty="0" err="1" smtClean="0">
                <a:solidFill>
                  <a:srgbClr val="002060"/>
                </a:solidFill>
              </a:rPr>
              <a:t>stringozzi</a:t>
            </a:r>
            <a:r>
              <a:rPr lang="it-IT" dirty="0" smtClean="0">
                <a:solidFill>
                  <a:srgbClr val="002060"/>
                </a:solidFill>
              </a:rPr>
              <a:t> (</a:t>
            </a:r>
            <a:r>
              <a:rPr lang="it-IT" dirty="0" err="1" smtClean="0">
                <a:solidFill>
                  <a:srgbClr val="002060"/>
                </a:solidFill>
              </a:rPr>
              <a:t>ciriole</a:t>
            </a:r>
            <a:r>
              <a:rPr lang="it-IT" dirty="0" smtClean="0">
                <a:solidFill>
                  <a:srgbClr val="002060"/>
                </a:solidFill>
              </a:rPr>
              <a:t> senza uovo).</a:t>
            </a:r>
            <a:endParaRPr lang="it-IT" dirty="0">
              <a:solidFill>
                <a:srgbClr val="002060"/>
              </a:solidFill>
            </a:endParaRPr>
          </a:p>
        </p:txBody>
      </p:sp>
      <p:pic>
        <p:nvPicPr>
          <p:cNvPr id="11" name="Immagine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1079973">
            <a:off x="5094902" y="3528496"/>
            <a:ext cx="1787873" cy="1337246"/>
          </a:xfrm>
          <a:prstGeom prst="rect">
            <a:avLst/>
          </a:prstGeom>
        </p:spPr>
      </p:pic>
      <p:sp>
        <p:nvSpPr>
          <p:cNvPr id="19" name="Rettangolo 18"/>
          <p:cNvSpPr/>
          <p:nvPr/>
        </p:nvSpPr>
        <p:spPr>
          <a:xfrm>
            <a:off x="4572000" y="6237312"/>
            <a:ext cx="243978" cy="369332"/>
          </a:xfrm>
          <a:prstGeom prst="rect">
            <a:avLst/>
          </a:prstGeom>
        </p:spPr>
        <p:txBody>
          <a:bodyPr wrap="none">
            <a:spAutoFit/>
          </a:bodyPr>
          <a:lstStyle/>
          <a:p>
            <a:r>
              <a:rPr lang="it-IT" dirty="0" smtClean="0"/>
              <a:t>.</a:t>
            </a:r>
          </a:p>
        </p:txBody>
      </p:sp>
      <p:pic>
        <p:nvPicPr>
          <p:cNvPr id="22" name="Picture 6" descr="Immagine correlata"/>
          <p:cNvPicPr>
            <a:picLocks noChangeAspect="1" noChangeArrowheads="1"/>
          </p:cNvPicPr>
          <p:nvPr/>
        </p:nvPicPr>
        <p:blipFill>
          <a:blip r:embed="rId8" cstate="print"/>
          <a:srcRect/>
          <a:stretch>
            <a:fillRect/>
          </a:stretch>
        </p:blipFill>
        <p:spPr bwMode="auto">
          <a:xfrm>
            <a:off x="6516216" y="3717032"/>
            <a:ext cx="1728192" cy="1296144"/>
          </a:xfrm>
          <a:prstGeom prst="rect">
            <a:avLst/>
          </a:prstGeom>
          <a:noFill/>
        </p:spPr>
      </p:pic>
      <p:pic>
        <p:nvPicPr>
          <p:cNvPr id="23" name="Picture 4" descr="Immagine correlata"/>
          <p:cNvPicPr>
            <a:picLocks noChangeAspect="1" noChangeArrowheads="1"/>
          </p:cNvPicPr>
          <p:nvPr/>
        </p:nvPicPr>
        <p:blipFill>
          <a:blip r:embed="rId9" cstate="print"/>
          <a:srcRect/>
          <a:stretch>
            <a:fillRect/>
          </a:stretch>
        </p:blipFill>
        <p:spPr bwMode="auto">
          <a:xfrm>
            <a:off x="4499992" y="4509120"/>
            <a:ext cx="2013930" cy="1341538"/>
          </a:xfrm>
          <a:prstGeom prst="rect">
            <a:avLst/>
          </a:prstGeom>
          <a:noFill/>
        </p:spPr>
      </p:pic>
      <p:sp>
        <p:nvSpPr>
          <p:cNvPr id="13314" name="AutoShape 2" descr="Bruschetta-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6" name="AutoShape 4" descr="Bruschetta-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18" name="AutoShape 6" descr="Bruschetta-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0" name="Picture 8" descr="Risultati immagini per bruschetta olio"/>
          <p:cNvPicPr>
            <a:picLocks noChangeAspect="1" noChangeArrowheads="1"/>
          </p:cNvPicPr>
          <p:nvPr/>
        </p:nvPicPr>
        <p:blipFill>
          <a:blip r:embed="rId10" cstate="print"/>
          <a:srcRect/>
          <a:stretch>
            <a:fillRect/>
          </a:stretch>
        </p:blipFill>
        <p:spPr bwMode="auto">
          <a:xfrm>
            <a:off x="323528" y="5229200"/>
            <a:ext cx="1531915" cy="1152128"/>
          </a:xfrm>
          <a:prstGeom prst="rect">
            <a:avLst/>
          </a:prstGeom>
          <a:noFill/>
        </p:spPr>
      </p:pic>
      <p:sp>
        <p:nvSpPr>
          <p:cNvPr id="13322" name="AutoShape 10" descr="Panzanella 1 (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3324" name="AutoShape 12" descr="https://upload.wikimedia.org/wikipedia/commons/d/d5/Panzanella_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3326" name="Picture 14" descr="Risultati immagini per panzanella"/>
          <p:cNvPicPr>
            <a:picLocks noChangeAspect="1" noChangeArrowheads="1"/>
          </p:cNvPicPr>
          <p:nvPr/>
        </p:nvPicPr>
        <p:blipFill>
          <a:blip r:embed="rId11" cstate="print"/>
          <a:srcRect/>
          <a:stretch>
            <a:fillRect/>
          </a:stretch>
        </p:blipFill>
        <p:spPr bwMode="auto">
          <a:xfrm>
            <a:off x="1763688" y="4869160"/>
            <a:ext cx="1800200" cy="1202134"/>
          </a:xfrm>
          <a:prstGeom prst="rect">
            <a:avLst/>
          </a:prstGeom>
          <a:noFill/>
        </p:spPr>
      </p:pic>
      <p:pic>
        <p:nvPicPr>
          <p:cNvPr id="13328" name="Picture 16" descr="Risultati immagini per stringozzi"/>
          <p:cNvPicPr>
            <a:picLocks noChangeAspect="1" noChangeArrowheads="1"/>
          </p:cNvPicPr>
          <p:nvPr/>
        </p:nvPicPr>
        <p:blipFill>
          <a:blip r:embed="rId12" cstate="print"/>
          <a:srcRect/>
          <a:stretch>
            <a:fillRect/>
          </a:stretch>
        </p:blipFill>
        <p:spPr bwMode="auto">
          <a:xfrm>
            <a:off x="6300192" y="5013176"/>
            <a:ext cx="2043363" cy="152973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585</TotalTime>
  <Words>2886</Words>
  <Application>Microsoft Office PowerPoint</Application>
  <PresentationFormat>Presentazione su schermo (4:3)</PresentationFormat>
  <Paragraphs>165</Paragraphs>
  <Slides>27</Slides>
  <Notes>0</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Carta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91</cp:revision>
  <dcterms:created xsi:type="dcterms:W3CDTF">2018-03-11T06:48:18Z</dcterms:created>
  <dcterms:modified xsi:type="dcterms:W3CDTF">2018-05-18T13:27:17Z</dcterms:modified>
</cp:coreProperties>
</file>